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charts/chart57.xml" ContentType="application/vnd.openxmlformats-officedocument.drawingml.chart+xml"/>
  <Override PartName="/ppt/charts/chart68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charts/chart28.xml" ContentType="application/vnd.openxmlformats-officedocument.drawingml.chart+xml"/>
  <Override PartName="/ppt/charts/chart46.xml" ContentType="application/vnd.openxmlformats-officedocument.drawingml.chart+xml"/>
  <Override PartName="/ppt/charts/chart75.xml" ContentType="application/vnd.openxmlformats-officedocument.drawingml.chart+xml"/>
  <Override PartName="/ppt/charts/chart93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35.xml" ContentType="application/vnd.openxmlformats-officedocument.drawingml.chart+xml"/>
  <Override PartName="/ppt/charts/chart53.xml" ContentType="application/vnd.openxmlformats-officedocument.drawingml.chart+xml"/>
  <Override PartName="/ppt/charts/chart64.xml" ContentType="application/vnd.openxmlformats-officedocument.drawingml.chart+xml"/>
  <Override PartName="/ppt/charts/chart82.xml" ContentType="application/vnd.openxmlformats-officedocument.drawingml.chart+xml"/>
  <Override PartName="/ppt/charts/chart119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hart42.xml" ContentType="application/vnd.openxmlformats-officedocument.drawingml.chart+xml"/>
  <Override PartName="/ppt/charts/chart60.xml" ContentType="application/vnd.openxmlformats-officedocument.drawingml.chart+xml"/>
  <Override PartName="/ppt/charts/chart71.xml" ContentType="application/vnd.openxmlformats-officedocument.drawingml.chart+xml"/>
  <Override PartName="/ppt/charts/chart108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31.xml" ContentType="application/vnd.openxmlformats-officedocument.drawingml.chart+xml"/>
  <Override PartName="/ppt/charts/chart115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hart104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111.xml" ContentType="application/vnd.openxmlformats-officedocument.drawingml.char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69.xml" ContentType="application/vnd.openxmlformats-officedocument.drawingml.chart+xml"/>
  <Override PartName="/ppt/charts/chart98.xml" ContentType="application/vnd.openxmlformats-officedocument.drawingml.chart+xml"/>
  <Override PartName="/ppt/charts/chart100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charts/chart29.xml" ContentType="application/vnd.openxmlformats-officedocument.drawingml.chart+xml"/>
  <Override PartName="/ppt/charts/chart58.xml" ContentType="application/vnd.openxmlformats-officedocument.drawingml.chart+xml"/>
  <Override PartName="/ppt/charts/chart76.xml" ContentType="application/vnd.openxmlformats-officedocument.drawingml.chart+xml"/>
  <Override PartName="/ppt/charts/chart87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charts/chart36.xml" ContentType="application/vnd.openxmlformats-officedocument.drawingml.chart+xml"/>
  <Override PartName="/ppt/charts/chart47.xml" ContentType="application/vnd.openxmlformats-officedocument.drawingml.chart+xml"/>
  <Override PartName="/ppt/charts/chart65.xml" ContentType="application/vnd.openxmlformats-officedocument.drawingml.chart+xml"/>
  <Override PartName="/ppt/charts/chart83.xml" ContentType="application/vnd.openxmlformats-officedocument.drawingml.chart+xml"/>
  <Override PartName="/ppt/charts/chart94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charts/chart54.xml" ContentType="application/vnd.openxmlformats-officedocument.drawingml.chart+xml"/>
  <Override PartName="/ppt/charts/chart72.xml" ContentType="application/vnd.openxmlformats-officedocument.drawingml.chart+xml"/>
  <Override PartName="/ppt/charts/chart109.xml" ContentType="application/vnd.openxmlformats-officedocument.drawingml.char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charts/chart14.xml" ContentType="application/vnd.openxmlformats-officedocument.drawingml.chart+xml"/>
  <Override PartName="/ppt/charts/chart32.xml" ContentType="application/vnd.openxmlformats-officedocument.drawingml.chart+xml"/>
  <Override PartName="/ppt/charts/chart43.xml" ContentType="application/vnd.openxmlformats-officedocument.drawingml.chart+xml"/>
  <Override PartName="/ppt/charts/chart61.xml" ContentType="application/vnd.openxmlformats-officedocument.drawingml.chart+xml"/>
  <Override PartName="/ppt/charts/chart90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charts/chart50.xml" ContentType="application/vnd.openxmlformats-officedocument.drawingml.chart+xml"/>
  <Override PartName="/ppt/charts/chart105.xml" ContentType="application/vnd.openxmlformats-officedocument.drawingml.chart+xml"/>
  <Override PartName="/ppt/charts/chart116.xml" ContentType="application/vnd.openxmlformats-officedocument.drawingml.chart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charts/chart112.xml" ContentType="application/vnd.openxmlformats-officedocument.drawingml.chart+xml"/>
  <Override PartName="/ppt/charts/chart4.xml" ContentType="application/vnd.openxmlformats-officedocument.drawingml.chart+xml"/>
  <Override PartName="/ppt/charts/chart99.xml" ContentType="application/vnd.openxmlformats-officedocument.drawingml.chart+xml"/>
  <Override PartName="/ppt/charts/chart101.xml" ContentType="application/vnd.openxmlformats-officedocument.drawingml.chart+xml"/>
  <Override PartName="/ppt/charts/chart59.xml" ContentType="application/vnd.openxmlformats-officedocument.drawingml.chart+xml"/>
  <Override PartName="/ppt/charts/chart88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charts/chart48.xml" ContentType="application/vnd.openxmlformats-officedocument.drawingml.chart+xml"/>
  <Override PartName="/ppt/charts/chart77.xml" ContentType="application/vnd.openxmlformats-officedocument.drawingml.chart+xml"/>
  <Override PartName="/ppt/charts/chart95.xml" ContentType="application/vnd.openxmlformats-officedocument.drawingml.char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charts/chart37.xml" ContentType="application/vnd.openxmlformats-officedocument.drawingml.chart+xml"/>
  <Override PartName="/ppt/charts/chart55.xml" ContentType="application/vnd.openxmlformats-officedocument.drawingml.chart+xml"/>
  <Override PartName="/ppt/charts/chart66.xml" ContentType="application/vnd.openxmlformats-officedocument.drawingml.chart+xml"/>
  <Override PartName="/ppt/charts/chart84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hart26.xml" ContentType="application/vnd.openxmlformats-officedocument.drawingml.chart+xml"/>
  <Override PartName="/ppt/charts/chart44.xml" ContentType="application/vnd.openxmlformats-officedocument.drawingml.chart+xml"/>
  <Override PartName="/ppt/charts/chart73.xml" ContentType="application/vnd.openxmlformats-officedocument.drawingml.chart+xml"/>
  <Override PartName="/ppt/charts/chart91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charts/chart51.xml" ContentType="application/vnd.openxmlformats-officedocument.drawingml.chart+xml"/>
  <Override PartName="/ppt/charts/chart62.xml" ContentType="application/vnd.openxmlformats-officedocument.drawingml.chart+xml"/>
  <Override PartName="/ppt/charts/chart80.xml" ContentType="application/vnd.openxmlformats-officedocument.drawingml.chart+xml"/>
  <Override PartName="/ppt/charts/chart117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40.xml" ContentType="application/vnd.openxmlformats-officedocument.drawingml.chart+xml"/>
  <Override PartName="/ppt/charts/chart106.xml" ContentType="application/vnd.openxmlformats-officedocument.drawingml.chart+xml"/>
  <Override PartName="/ppt/charts/chart113.xml" ContentType="application/vnd.openxmlformats-officedocument.drawingml.chart+xml"/>
  <Override PartName="/ppt/charts/chart5.xml" ContentType="application/vnd.openxmlformats-officedocument.drawingml.chart+xml"/>
  <Override PartName="/ppt/charts/chart102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78.xml" ContentType="application/vnd.openxmlformats-officedocument.drawingml.chart+xml"/>
  <Override PartName="/ppt/charts/chart89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charts/chart49.xml" ContentType="application/vnd.openxmlformats-officedocument.drawingml.chart+xml"/>
  <Override PartName="/ppt/charts/chart67.xml" ContentType="application/vnd.openxmlformats-officedocument.drawingml.chart+xml"/>
  <Override PartName="/ppt/charts/chart96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charts/chart27.xml" ContentType="application/vnd.openxmlformats-officedocument.drawingml.chart+xml"/>
  <Override PartName="/ppt/charts/chart38.xml" ContentType="application/vnd.openxmlformats-officedocument.drawingml.chart+xml"/>
  <Override PartName="/ppt/charts/chart56.xml" ContentType="application/vnd.openxmlformats-officedocument.drawingml.chart+xml"/>
  <Override PartName="/ppt/charts/chart74.xml" ContentType="application/vnd.openxmlformats-officedocument.drawingml.chart+xml"/>
  <Override PartName="/ppt/charts/chart85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charts/chart16.xml" ContentType="application/vnd.openxmlformats-officedocument.drawingml.chart+xml"/>
  <Override PartName="/ppt/charts/chart34.xml" ContentType="application/vnd.openxmlformats-officedocument.drawingml.chart+xml"/>
  <Override PartName="/ppt/charts/chart45.xml" ContentType="application/vnd.openxmlformats-officedocument.drawingml.chart+xml"/>
  <Override PartName="/ppt/charts/chart63.xml" ContentType="application/vnd.openxmlformats-officedocument.drawingml.chart+xml"/>
  <Override PartName="/ppt/charts/chart81.xml" ContentType="application/vnd.openxmlformats-officedocument.drawingml.chart+xml"/>
  <Override PartName="/ppt/charts/chart92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23.xml" ContentType="application/vnd.openxmlformats-officedocument.drawingml.chart+xml"/>
  <Override PartName="/ppt/charts/chart52.xml" ContentType="application/vnd.openxmlformats-officedocument.drawingml.chart+xml"/>
  <Override PartName="/ppt/charts/chart70.xml" ContentType="application/vnd.openxmlformats-officedocument.drawingml.chart+xml"/>
  <Override PartName="/ppt/charts/chart107.xml" ContentType="application/vnd.openxmlformats-officedocument.drawingml.chart+xml"/>
  <Override PartName="/ppt/charts/chart118.xml" ContentType="application/vnd.openxmlformats-officedocument.drawingml.chart+xml"/>
  <Override PartName="/ppt/slides/slide20.xml" ContentType="application/vnd.openxmlformats-officedocument.presentationml.slide+xml"/>
  <Override PartName="/ppt/charts/chart12.xml" ContentType="application/vnd.openxmlformats-officedocument.drawingml.chart+xml"/>
  <Override PartName="/ppt/charts/chart30.xml" ContentType="application/vnd.openxmlformats-officedocument.drawingml.chart+xml"/>
  <Override PartName="/ppt/charts/chart41.xml" ContentType="application/vnd.openxmlformats-officedocument.drawingml.chart+xml"/>
  <Override PartName="/ppt/charts/chart6.xml" ContentType="application/vnd.openxmlformats-officedocument.drawingml.chart+xml"/>
  <Override PartName="/ppt/charts/chart103.xml" ContentType="application/vnd.openxmlformats-officedocument.drawingml.chart+xml"/>
  <Override PartName="/ppt/charts/chart114.xml" ContentType="application/vnd.openxmlformats-officedocument.drawingml.chart+xml"/>
  <Override PartName="/ppt/charts/chart110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charts/chart79.xml" ContentType="application/vnd.openxmlformats-officedocument.drawingml.chart+xml"/>
  <Override PartName="/ppt/charts/chart97.xml" ContentType="application/vnd.openxmlformats-officedocument.drawingml.chart+xml"/>
  <Override PartName="/ppt/slides/slide29.xml" ContentType="application/vnd.openxmlformats-officedocument.presentationml.slide+xml"/>
  <Override PartName="/ppt/charts/chart39.xml" ContentType="application/vnd.openxmlformats-officedocument.drawingml.chart+xml"/>
  <Override PartName="/ppt/charts/chart86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0"/>
  </p:notesMasterIdLst>
  <p:sldIdLst>
    <p:sldId id="256" r:id="rId2"/>
    <p:sldId id="316" r:id="rId3"/>
    <p:sldId id="295" r:id="rId4"/>
    <p:sldId id="294" r:id="rId5"/>
    <p:sldId id="340" r:id="rId6"/>
    <p:sldId id="269" r:id="rId7"/>
    <p:sldId id="271" r:id="rId8"/>
    <p:sldId id="272" r:id="rId9"/>
    <p:sldId id="341" r:id="rId10"/>
    <p:sldId id="273" r:id="rId11"/>
    <p:sldId id="275" r:id="rId12"/>
    <p:sldId id="277" r:id="rId13"/>
    <p:sldId id="278" r:id="rId14"/>
    <p:sldId id="279" r:id="rId15"/>
    <p:sldId id="281" r:id="rId16"/>
    <p:sldId id="282" r:id="rId17"/>
    <p:sldId id="283" r:id="rId18"/>
    <p:sldId id="284" r:id="rId19"/>
    <p:sldId id="288" r:id="rId20"/>
    <p:sldId id="289" r:id="rId21"/>
    <p:sldId id="290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297" r:id="rId30"/>
    <p:sldId id="309" r:id="rId31"/>
    <p:sldId id="349" r:id="rId32"/>
    <p:sldId id="310" r:id="rId33"/>
    <p:sldId id="311" r:id="rId34"/>
    <p:sldId id="312" r:id="rId35"/>
    <p:sldId id="313" r:id="rId36"/>
    <p:sldId id="350" r:id="rId37"/>
    <p:sldId id="351" r:id="rId38"/>
    <p:sldId id="314" r:id="rId39"/>
    <p:sldId id="352" r:id="rId40"/>
    <p:sldId id="353" r:id="rId41"/>
    <p:sldId id="354" r:id="rId42"/>
    <p:sldId id="355" r:id="rId43"/>
    <p:sldId id="356" r:id="rId44"/>
    <p:sldId id="357" r:id="rId45"/>
    <p:sldId id="358" r:id="rId46"/>
    <p:sldId id="359" r:id="rId47"/>
    <p:sldId id="360" r:id="rId48"/>
    <p:sldId id="262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>
        <p:scale>
          <a:sx n="107" d="100"/>
          <a:sy n="107" d="100"/>
        </p:scale>
        <p:origin x="-306" y="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0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0.xlsx"/></Relationships>
</file>

<file path=ppt/charts/_rels/chart10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1.xlsx"/></Relationships>
</file>

<file path=ppt/charts/_rels/chart10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2.xlsx"/></Relationships>
</file>

<file path=ppt/charts/_rels/chart10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3.xlsx"/></Relationships>
</file>

<file path=ppt/charts/_rels/chart10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4.xlsx"/></Relationships>
</file>

<file path=ppt/charts/_rels/chart10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5.xlsx"/></Relationships>
</file>

<file path=ppt/charts/_rels/chart10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6.xlsx"/></Relationships>
</file>

<file path=ppt/charts/_rels/chart10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7.xlsx"/></Relationships>
</file>

<file path=ppt/charts/_rels/chart10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8.xlsx"/></Relationships>
</file>

<file path=ppt/charts/_rels/chart10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0.xlsx"/></Relationships>
</file>

<file path=ppt/charts/_rels/chart1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1.xlsx"/></Relationships>
</file>

<file path=ppt/charts/_rels/chart1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2.xlsx"/></Relationships>
</file>

<file path=ppt/charts/_rels/chart1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3.xlsx"/></Relationships>
</file>

<file path=ppt/charts/_rels/chart1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4.xlsx"/></Relationships>
</file>

<file path=ppt/charts/_rels/chart1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5.xlsx"/></Relationships>
</file>

<file path=ppt/charts/_rels/chart1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6.xlsx"/></Relationships>
</file>

<file path=ppt/charts/_rels/chart1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7.xlsx"/></Relationships>
</file>

<file path=ppt/charts/_rels/chart1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8.xlsx"/></Relationships>
</file>

<file path=ppt/charts/_rels/chart1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6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7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8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0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1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2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3.xlsx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4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5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6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7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8.xlsx"/></Relationships>
</file>

<file path=ppt/charts/_rels/chart4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9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5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0.xlsx"/></Relationships>
</file>

<file path=ppt/charts/_rels/chart5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1.xlsx"/></Relationships>
</file>

<file path=ppt/charts/_rels/chart5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2.xlsx"/></Relationships>
</file>

<file path=ppt/charts/_rels/chart5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3.xlsx"/></Relationships>
</file>

<file path=ppt/charts/_rels/chart5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4.xlsx"/></Relationships>
</file>

<file path=ppt/charts/_rels/chart5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5.xlsx"/></Relationships>
</file>

<file path=ppt/charts/_rels/chart5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6.xlsx"/></Relationships>
</file>

<file path=ppt/charts/_rels/chart5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7.xlsx"/></Relationships>
</file>

<file path=ppt/charts/_rels/chart5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8.xlsx"/></Relationships>
</file>

<file path=ppt/charts/_rels/chart5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9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0.xlsx"/></Relationships>
</file>

<file path=ppt/charts/_rels/chart6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1.xlsx"/></Relationships>
</file>

<file path=ppt/charts/_rels/chart6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2.xlsx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3.xlsx"/></Relationships>
</file>

<file path=ppt/charts/_rels/chart6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4.xlsx"/></Relationships>
</file>

<file path=ppt/charts/_rels/chart6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5.xlsx"/></Relationships>
</file>

<file path=ppt/charts/_rels/chart6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6.xlsx"/></Relationships>
</file>

<file path=ppt/charts/_rels/chart6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7.xlsx"/></Relationships>
</file>

<file path=ppt/charts/_rels/chart6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8.xlsx"/></Relationships>
</file>

<file path=ppt/charts/_rels/chart6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9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7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0.xlsx"/></Relationships>
</file>

<file path=ppt/charts/_rels/chart7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1.xlsx"/></Relationships>
</file>

<file path=ppt/charts/_rels/chart7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2.xlsx"/></Relationships>
</file>

<file path=ppt/charts/_rels/chart7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3.xlsx"/></Relationships>
</file>

<file path=ppt/charts/_rels/chart7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4.xlsx"/></Relationships>
</file>

<file path=ppt/charts/_rels/chart7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5.xlsx"/></Relationships>
</file>

<file path=ppt/charts/_rels/chart7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6.xlsx"/></Relationships>
</file>

<file path=ppt/charts/_rels/chart7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7.xlsx"/></Relationships>
</file>

<file path=ppt/charts/_rels/chart7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8.xlsx"/></Relationships>
</file>

<file path=ppt/charts/_rels/chart7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9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8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0.xlsx"/></Relationships>
</file>

<file path=ppt/charts/_rels/chart8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1.xlsx"/></Relationships>
</file>

<file path=ppt/charts/_rels/chart8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2.xlsx"/></Relationships>
</file>

<file path=ppt/charts/_rels/chart8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3.xlsx"/></Relationships>
</file>

<file path=ppt/charts/_rels/chart8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4.xlsx"/></Relationships>
</file>

<file path=ppt/charts/_rels/chart8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5.xlsx"/></Relationships>
</file>

<file path=ppt/charts/_rels/chart8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6.xlsx"/></Relationships>
</file>

<file path=ppt/charts/_rels/chart8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7.xlsx"/></Relationships>
</file>

<file path=ppt/charts/_rels/chart8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8.xlsx"/></Relationships>
</file>

<file path=ppt/charts/_rels/chart8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9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9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0.xlsx"/></Relationships>
</file>

<file path=ppt/charts/_rels/chart9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1.xlsx"/></Relationships>
</file>

<file path=ppt/charts/_rels/chart9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2.xlsx"/></Relationships>
</file>

<file path=ppt/charts/_rels/chart9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3.xlsx"/></Relationships>
</file>

<file path=ppt/charts/_rels/chart9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4.xlsx"/></Relationships>
</file>

<file path=ppt/charts/_rels/chart9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5.xlsx"/></Relationships>
</file>

<file path=ppt/charts/_rels/chart9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6.xlsx"/></Relationships>
</file>

<file path=ppt/charts/_rels/chart9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7.xlsx"/></Relationships>
</file>

<file path=ppt/charts/_rels/chart9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8.xlsx"/></Relationships>
</file>

<file path=ppt/charts/_rels/chart9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33,00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delete val="1"/>
            </c:dLbl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полностью удовлетворяет</c:v>
                </c:pt>
                <c:pt idx="1">
                  <c:v>чатично удовлетворяет</c:v>
                </c:pt>
                <c:pt idx="2">
                  <c:v>не удовлетворяет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0.37000000000000011</c:v>
                </c:pt>
                <c:pt idx="1">
                  <c:v>0.3000000000000001</c:v>
                </c:pt>
                <c:pt idx="2">
                  <c:v>0.33000000000000013</c:v>
                </c:pt>
              </c:numCache>
            </c:numRef>
          </c:val>
        </c:ser>
        <c:dLbls/>
      </c:pie3DChart>
    </c:plotArea>
    <c:legend>
      <c:legendPos val="r"/>
      <c:legendEntry>
        <c:idx val="0"/>
        <c:txPr>
          <a:bodyPr/>
          <a:lstStyle/>
          <a:p>
            <a:pPr>
              <a:defRPr sz="14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 baseline="0"/>
            </a:pPr>
            <a:endParaRPr lang="ru-RU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71262832568868051"/>
          <c:y val="0.32165110585197032"/>
          <c:w val="0.27477386771840184"/>
          <c:h val="0.41326880870678939"/>
        </c:manualLayout>
      </c:layout>
    </c:legend>
    <c:plotVisOnly val="1"/>
    <c:dispBlanksAs val="zero"/>
  </c:chart>
  <c:externalData r:id="rId1"/>
</c:chartSpace>
</file>

<file path=ppt/charts/chart10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10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7.023617188451621E-2"/>
          <c:y val="5.1301839478153206E-2"/>
          <c:w val="0.64119297989647761"/>
          <c:h val="0.855403632400633"/>
        </c:manualLayout>
      </c:layout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Times New Roman" pitchFamily="18" charset="0"/>
                      </a:rPr>
                      <a:t>3</a:t>
                    </a:r>
                    <a:r>
                      <a:rPr lang="en-US" baseline="0" dirty="0" smtClean="0">
                        <a:latin typeface="Times New Roman" pitchFamily="18" charset="0"/>
                      </a:rPr>
                      <a:t>%</a:t>
                    </a:r>
                    <a:endParaRPr lang="en-US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доволен</c:v>
                </c:pt>
                <c:pt idx="1">
                  <c:v>частично доволен</c:v>
                </c:pt>
                <c:pt idx="2">
                  <c:v>недоволен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0.62000000000000022</c:v>
                </c:pt>
                <c:pt idx="1">
                  <c:v>0.23</c:v>
                </c:pt>
                <c:pt idx="2">
                  <c:v>3.0000000000000002E-2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0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Лист1!$A$1:$S$1</c:f>
              <c:strCache>
                <c:ptCount val="19"/>
                <c:pt idx="0">
                  <c:v>МАДОУ № 1</c:v>
                </c:pt>
                <c:pt idx="1">
                  <c:v>МАДОУ № 2</c:v>
                </c:pt>
                <c:pt idx="2">
                  <c:v>МАДОУ №3</c:v>
                </c:pt>
                <c:pt idx="3">
                  <c:v>МАДОУ № 4</c:v>
                </c:pt>
                <c:pt idx="4">
                  <c:v>МАДОУ № 5</c:v>
                </c:pt>
                <c:pt idx="5">
                  <c:v>МКДОУ № 6</c:v>
                </c:pt>
                <c:pt idx="6">
                  <c:v>МАДОУ № 7</c:v>
                </c:pt>
                <c:pt idx="7">
                  <c:v>МАДОУ № 8</c:v>
                </c:pt>
                <c:pt idx="8">
                  <c:v>МКДОУ № 10</c:v>
                </c:pt>
                <c:pt idx="9">
                  <c:v>МКДОУ № 13</c:v>
                </c:pt>
                <c:pt idx="10">
                  <c:v>МАДОУ № 14</c:v>
                </c:pt>
                <c:pt idx="11">
                  <c:v>МАДОУ № 16</c:v>
                </c:pt>
                <c:pt idx="12">
                  <c:v>МАДОУ № 17</c:v>
                </c:pt>
                <c:pt idx="13">
                  <c:v>МАДОУ № 19</c:v>
                </c:pt>
                <c:pt idx="14">
                  <c:v>МАДОУ № 20</c:v>
                </c:pt>
                <c:pt idx="15">
                  <c:v>МАДОУ № 25</c:v>
                </c:pt>
                <c:pt idx="16">
                  <c:v>МАДОУ № 27</c:v>
                </c:pt>
                <c:pt idx="17">
                  <c:v>МАДОУ № 29</c:v>
                </c:pt>
                <c:pt idx="18">
                  <c:v>МАДОУ № 35</c:v>
                </c:pt>
              </c:strCache>
            </c:strRef>
          </c:cat>
          <c:val>
            <c:numRef>
              <c:f>Лист1!$A$2:$S$2</c:f>
              <c:numCache>
                <c:formatCode>General</c:formatCode>
                <c:ptCount val="19"/>
                <c:pt idx="0">
                  <c:v>4</c:v>
                </c:pt>
                <c:pt idx="1">
                  <c:v>0</c:v>
                </c:pt>
                <c:pt idx="2">
                  <c:v>5</c:v>
                </c:pt>
                <c:pt idx="3">
                  <c:v>0</c:v>
                </c:pt>
                <c:pt idx="4">
                  <c:v>6</c:v>
                </c:pt>
                <c:pt idx="5">
                  <c:v>0</c:v>
                </c:pt>
                <c:pt idx="6">
                  <c:v>4</c:v>
                </c:pt>
                <c:pt idx="7">
                  <c:v>3</c:v>
                </c:pt>
                <c:pt idx="8">
                  <c:v>4</c:v>
                </c:pt>
                <c:pt idx="9">
                  <c:v>6</c:v>
                </c:pt>
                <c:pt idx="10">
                  <c:v>1</c:v>
                </c:pt>
                <c:pt idx="11">
                  <c:v>0</c:v>
                </c:pt>
                <c:pt idx="12">
                  <c:v>6</c:v>
                </c:pt>
                <c:pt idx="13">
                  <c:v>7</c:v>
                </c:pt>
                <c:pt idx="14">
                  <c:v>4</c:v>
                </c:pt>
                <c:pt idx="15">
                  <c:v>5</c:v>
                </c:pt>
                <c:pt idx="16">
                  <c:v>4</c:v>
                </c:pt>
                <c:pt idx="17">
                  <c:v>3</c:v>
                </c:pt>
                <c:pt idx="18">
                  <c:v>0</c:v>
                </c:pt>
              </c:numCache>
            </c:numRef>
          </c:val>
        </c:ser>
        <c:dLbls/>
        <c:shape val="cylinder"/>
        <c:axId val="102077952"/>
        <c:axId val="102079488"/>
        <c:axId val="0"/>
      </c:bar3DChart>
      <c:catAx>
        <c:axId val="102077952"/>
        <c:scaling>
          <c:orientation val="minMax"/>
        </c:scaling>
        <c:axPos val="b"/>
        <c:numFmt formatCode="General" sourceLinked="1"/>
        <c:tickLblPos val="nextTo"/>
        <c:crossAx val="102079488"/>
        <c:crosses val="autoZero"/>
        <c:auto val="1"/>
        <c:lblAlgn val="ctr"/>
        <c:lblOffset val="100"/>
      </c:catAx>
      <c:valAx>
        <c:axId val="102079488"/>
        <c:scaling>
          <c:orientation val="minMax"/>
        </c:scaling>
        <c:axPos val="l"/>
        <c:majorGridlines/>
        <c:numFmt formatCode="General" sourceLinked="1"/>
        <c:tickLblPos val="nextTo"/>
        <c:crossAx val="102077952"/>
        <c:crosses val="autoZero"/>
        <c:crossBetween val="between"/>
      </c:valAx>
    </c:plotArea>
    <c:plotVisOnly val="1"/>
    <c:dispBlanksAs val="gap"/>
  </c:chart>
  <c:externalData r:id="rId1"/>
</c:chartSpace>
</file>

<file path=ppt/charts/chart10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Y val="0"/>
      <c:depthPercent val="100"/>
      <c:rAngAx val="1"/>
    </c:view3D>
    <c:sideWall>
      <c:spPr>
        <a:ln w="12700"/>
      </c:spPr>
    </c:sideWall>
    <c:backWall>
      <c:spPr>
        <a:ln w="12700"/>
      </c:spPr>
    </c:backWall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aseline="0"/>
                </a:pPr>
                <a:endParaRPr lang="ru-RU"/>
              </a:p>
            </c:txPr>
            <c:showVal val="1"/>
          </c:dLbls>
          <c:cat>
            <c:strRef>
              <c:f>Лист1!$A$2:$A$14</c:f>
              <c:strCache>
                <c:ptCount val="13"/>
                <c:pt idx="0">
                  <c:v>МАДОУ № 36</c:v>
                </c:pt>
                <c:pt idx="1">
                  <c:v>МАДОУ № 37</c:v>
                </c:pt>
                <c:pt idx="2">
                  <c:v>МАДОУ №38</c:v>
                </c:pt>
                <c:pt idx="3">
                  <c:v>МАДОУ № 39</c:v>
                </c:pt>
                <c:pt idx="4">
                  <c:v>МАДОУ № 44</c:v>
                </c:pt>
                <c:pt idx="5">
                  <c:v>МКДОУ № 45</c:v>
                </c:pt>
                <c:pt idx="6">
                  <c:v>МАДОУ № 46</c:v>
                </c:pt>
                <c:pt idx="7">
                  <c:v>МАДОУ № 48</c:v>
                </c:pt>
                <c:pt idx="8">
                  <c:v>МАДОУ № 56</c:v>
                </c:pt>
                <c:pt idx="9">
                  <c:v>МАДОУ № 57</c:v>
                </c:pt>
                <c:pt idx="10">
                  <c:v>МАДОУ № 58</c:v>
                </c:pt>
                <c:pt idx="11">
                  <c:v>МАДОУ № 59</c:v>
                </c:pt>
                <c:pt idx="12">
                  <c:v>МАДОУ № 60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2</c:v>
                </c:pt>
                <c:pt idx="1">
                  <c:v>0</c:v>
                </c:pt>
                <c:pt idx="2">
                  <c:v>1</c:v>
                </c:pt>
                <c:pt idx="3">
                  <c:v>3</c:v>
                </c:pt>
                <c:pt idx="4">
                  <c:v>8</c:v>
                </c:pt>
                <c:pt idx="5">
                  <c:v>3</c:v>
                </c:pt>
                <c:pt idx="6">
                  <c:v>0</c:v>
                </c:pt>
                <c:pt idx="7">
                  <c:v>2</c:v>
                </c:pt>
                <c:pt idx="8">
                  <c:v>18</c:v>
                </c:pt>
                <c:pt idx="9">
                  <c:v>0</c:v>
                </c:pt>
                <c:pt idx="10">
                  <c:v>2</c:v>
                </c:pt>
                <c:pt idx="11">
                  <c:v>0</c:v>
                </c:pt>
                <c:pt idx="12">
                  <c:v>6</c:v>
                </c:pt>
              </c:numCache>
            </c:numRef>
          </c:val>
        </c:ser>
        <c:dLbls/>
        <c:shape val="cylinder"/>
        <c:axId val="100241792"/>
        <c:axId val="100243328"/>
        <c:axId val="97761472"/>
      </c:bar3DChart>
      <c:catAx>
        <c:axId val="1002417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aseline="0"/>
            </a:pPr>
            <a:endParaRPr lang="ru-RU"/>
          </a:p>
        </c:txPr>
        <c:crossAx val="100243328"/>
        <c:crosses val="autoZero"/>
        <c:auto val="1"/>
        <c:lblAlgn val="ctr"/>
        <c:lblOffset val="100"/>
      </c:catAx>
      <c:valAx>
        <c:axId val="100243328"/>
        <c:scaling>
          <c:orientation val="minMax"/>
        </c:scaling>
        <c:axPos val="l"/>
        <c:majorGridlines>
          <c:spPr>
            <a:ln w="12700"/>
          </c:spPr>
        </c:majorGridlines>
        <c:numFmt formatCode="General" sourceLinked="1"/>
        <c:tickLblPos val="nextTo"/>
        <c:txPr>
          <a:bodyPr/>
          <a:lstStyle/>
          <a:p>
            <a:pPr>
              <a:defRPr sz="1000" baseline="0"/>
            </a:pPr>
            <a:endParaRPr lang="ru-RU"/>
          </a:p>
        </c:txPr>
        <c:crossAx val="100241792"/>
        <c:crosses val="autoZero"/>
        <c:crossBetween val="between"/>
      </c:valAx>
      <c:serAx>
        <c:axId val="97761472"/>
        <c:scaling>
          <c:orientation val="minMax"/>
        </c:scaling>
        <c:delete val="1"/>
        <c:axPos val="b"/>
        <c:tickLblPos val="none"/>
        <c:crossAx val="100243328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Лист1!$A$29:$D$29</c:f>
              <c:strCache>
                <c:ptCount val="4"/>
                <c:pt idx="0">
                  <c:v>очень доволен(а)</c:v>
                </c:pt>
                <c:pt idx="1">
                  <c:v>доволен(а), но режим заняятий не всегда удобен;</c:v>
                </c:pt>
                <c:pt idx="2">
                  <c:v>недоволен(а)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Лист1!$A$30:$D$30</c:f>
              <c:numCache>
                <c:formatCode>0%</c:formatCode>
                <c:ptCount val="4"/>
                <c:pt idx="0">
                  <c:v>0.62000000000000022</c:v>
                </c:pt>
                <c:pt idx="1">
                  <c:v>0.34</c:v>
                </c:pt>
                <c:pt idx="2">
                  <c:v>3.0000000000000002E-2</c:v>
                </c:pt>
                <c:pt idx="3">
                  <c:v>1.0000000000000004E-2</c:v>
                </c:pt>
              </c:numCache>
            </c:numRef>
          </c:val>
        </c:ser>
        <c:dLbls/>
      </c:pie3DChart>
    </c:plotArea>
    <c:legend>
      <c:legendPos val="r"/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0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Лист1!$A$29:$D$29</c:f>
              <c:strCache>
                <c:ptCount val="4"/>
                <c:pt idx="0">
                  <c:v>очень доволен(а)</c:v>
                </c:pt>
                <c:pt idx="1">
                  <c:v>доволен(а), но хотелось бы лучших условий;</c:v>
                </c:pt>
                <c:pt idx="2">
                  <c:v>недоволен(а)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Лист1!$A$30:$D$30</c:f>
              <c:numCache>
                <c:formatCode>0%</c:formatCode>
                <c:ptCount val="4"/>
                <c:pt idx="0">
                  <c:v>0.38000000000000012</c:v>
                </c:pt>
                <c:pt idx="1">
                  <c:v>0.56999999999999995</c:v>
                </c:pt>
                <c:pt idx="2">
                  <c:v>3.0000000000000002E-2</c:v>
                </c:pt>
                <c:pt idx="3">
                  <c:v>1.0000000000000004E-2</c:v>
                </c:pt>
              </c:numCache>
            </c:numRef>
          </c:val>
        </c:ser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10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2.5351788738578625E-2"/>
          <c:y val="3.486769385897604E-3"/>
          <c:w val="0.63396925288283035"/>
          <c:h val="0.95614326016132201"/>
        </c:manualLayout>
      </c:layout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Лист1!$A$33:$C$33</c:f>
              <c:strCache>
                <c:ptCount val="3"/>
                <c:pt idx="0">
                  <c:v>работа очень нравится, меня активно вовлекают в творческую и исследовательскую деятельность</c:v>
                </c:pt>
                <c:pt idx="1">
                  <c:v>работа нравится</c:v>
                </c:pt>
                <c:pt idx="2">
                  <c:v>затрудняюсь ответить </c:v>
                </c:pt>
              </c:strCache>
            </c:strRef>
          </c:cat>
          <c:val>
            <c:numRef>
              <c:f>Лист1!$A$34:$C$34</c:f>
              <c:numCache>
                <c:formatCode>0%</c:formatCode>
                <c:ptCount val="3"/>
                <c:pt idx="0">
                  <c:v>0.56999999999999995</c:v>
                </c:pt>
                <c:pt idx="1">
                  <c:v>0.4200000000000001</c:v>
                </c:pt>
                <c:pt idx="2">
                  <c:v>1.0000000000000004E-2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6823771268835142"/>
          <c:y val="4.6431593859614984E-2"/>
          <c:w val="0.31826023383005081"/>
          <c:h val="0.93295476260868226"/>
        </c:manualLayout>
      </c:layout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0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272192181721531E-2"/>
          <c:y val="5.2888224894346213E-2"/>
          <c:w val="0.62500589457499089"/>
          <c:h val="0.92946672559870502"/>
        </c:manualLayout>
      </c:layout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Лист1!$A$29:$D$29</c:f>
              <c:strCache>
                <c:ptCount val="4"/>
                <c:pt idx="0">
                  <c:v>меня очень ценят родители</c:v>
                </c:pt>
                <c:pt idx="1">
                  <c:v>меня достаточно ценят, я вполне удовлетворен</c:v>
                </c:pt>
                <c:pt idx="2">
                  <c:v>меня недостаточно ценят, я заслуживаю большего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Лист1!$A$30:$D$30</c:f>
              <c:numCache>
                <c:formatCode>0%</c:formatCode>
                <c:ptCount val="4"/>
                <c:pt idx="0">
                  <c:v>0.17</c:v>
                </c:pt>
                <c:pt idx="1">
                  <c:v>0.77000000000000024</c:v>
                </c:pt>
                <c:pt idx="2">
                  <c:v>2.0000000000000007E-2</c:v>
                </c:pt>
                <c:pt idx="3">
                  <c:v>4.0000000000000015E-2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4902825251930607"/>
          <c:y val="0.11342903734918845"/>
          <c:w val="0.33962915621123868"/>
          <c:h val="0.6802280992803027"/>
        </c:manualLayout>
      </c:layout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0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2721921817215315E-2"/>
          <c:y val="5.288822489434624E-2"/>
          <c:w val="0.62500589457499112"/>
          <c:h val="0.92946672559870491"/>
        </c:manualLayout>
      </c:layout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Лист1!$A$29:$D$29</c:f>
              <c:strCache>
                <c:ptCount val="4"/>
                <c:pt idx="0">
                  <c:v>меня очень ценят коллеги и администрация</c:v>
                </c:pt>
                <c:pt idx="1">
                  <c:v>меня достаточно ценят, я вполне удовлетворен</c:v>
                </c:pt>
                <c:pt idx="2">
                  <c:v>меня недостаточно ценят, я заслуживаю большего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Лист1!$A$30:$D$30</c:f>
              <c:numCache>
                <c:formatCode>0%</c:formatCode>
                <c:ptCount val="4"/>
                <c:pt idx="0">
                  <c:v>0.27</c:v>
                </c:pt>
                <c:pt idx="1">
                  <c:v>0.63000000000000023</c:v>
                </c:pt>
                <c:pt idx="2">
                  <c:v>4.0000000000000015E-2</c:v>
                </c:pt>
                <c:pt idx="3">
                  <c:v>6.0000000000000019E-2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490282525193064"/>
          <c:y val="0.11342903734918845"/>
          <c:w val="0.33962915621123868"/>
          <c:h val="0.6802280992803027"/>
        </c:manualLayout>
      </c:layout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0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272192181721532E-2"/>
          <c:y val="5.2888224894346275E-2"/>
          <c:w val="0.62500589457499134"/>
          <c:h val="0.9294667255987048"/>
        </c:manualLayout>
      </c:layout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Лист1!$A$29:$D$29</c:f>
              <c:strCache>
                <c:ptCount val="4"/>
                <c:pt idx="0">
                  <c:v>очень доволен</c:v>
                </c:pt>
                <c:pt idx="1">
                  <c:v>вполне доволен</c:v>
                </c:pt>
                <c:pt idx="2">
                  <c:v>недовотен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Лист1!$A$30:$D$30</c:f>
              <c:numCache>
                <c:formatCode>0%</c:formatCode>
                <c:ptCount val="4"/>
                <c:pt idx="0">
                  <c:v>0.12000000000000002</c:v>
                </c:pt>
                <c:pt idx="1">
                  <c:v>0.66000000000000025</c:v>
                </c:pt>
                <c:pt idx="2">
                  <c:v>0.15000000000000005</c:v>
                </c:pt>
                <c:pt idx="3">
                  <c:v>7.0000000000000021E-2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4902825251930674"/>
          <c:y val="0.11342903734918845"/>
          <c:w val="0.33962915621123868"/>
          <c:h val="0.6802280992803027"/>
        </c:manualLayout>
      </c:layout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1"/>
          <c:dLbls>
            <c:showVal val="1"/>
            <c:showLeaderLines val="1"/>
          </c:dLbls>
          <c:cat>
            <c:strRef>
              <c:f>Лист1!$A$1:$D$1</c:f>
              <c:strCache>
                <c:ptCount val="4"/>
                <c:pt idx="0">
                  <c:v>деловые, конструктивные</c:v>
                </c:pt>
                <c:pt idx="1">
                  <c:v>тёплые, дружеские</c:v>
                </c:pt>
                <c:pt idx="2">
                  <c:v>нейтральные</c:v>
                </c:pt>
                <c:pt idx="3">
                  <c:v>конфликтные 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0.4</c:v>
                </c:pt>
                <c:pt idx="1">
                  <c:v>0.47000000000000008</c:v>
                </c:pt>
                <c:pt idx="2" formatCode="0%">
                  <c:v>0.12000000000000002</c:v>
                </c:pt>
                <c:pt idx="3">
                  <c:v>1.0000000000000004E-2</c:v>
                </c:pt>
              </c:numCache>
            </c:numRef>
          </c:val>
        </c:ser>
        <c:dLbls/>
      </c:pie3DChart>
    </c:plotArea>
    <c:legend>
      <c:legendPos val="r"/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cat>
            <c:strRef>
              <c:f>Лист1!$A$36:$C$36</c:f>
              <c:strCache>
                <c:ptCount val="3"/>
                <c:pt idx="0">
                  <c:v>теплые, дружеские</c:v>
                </c:pt>
                <c:pt idx="1">
                  <c:v>деловые, конструктивные</c:v>
                </c:pt>
                <c:pt idx="2">
                  <c:v>нейтральные</c:v>
                </c:pt>
              </c:strCache>
            </c:strRef>
          </c:cat>
          <c:val>
            <c:numRef>
              <c:f>Лист1!$A$37:$C$37</c:f>
              <c:numCache>
                <c:formatCode>0%</c:formatCode>
                <c:ptCount val="3"/>
                <c:pt idx="0">
                  <c:v>0.48000000000000009</c:v>
                </c:pt>
                <c:pt idx="1">
                  <c:v>0.47000000000000008</c:v>
                </c:pt>
                <c:pt idx="2">
                  <c:v>0.05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2721921817215324E-2"/>
          <c:y val="5.288822489434631E-2"/>
          <c:w val="0.62500589457499156"/>
          <c:h val="0.92946672559870469"/>
        </c:manualLayout>
      </c:layout>
      <c:pie3DChart>
        <c:varyColors val="1"/>
        <c:ser>
          <c:idx val="0"/>
          <c:order val="0"/>
          <c:explosion val="25"/>
          <c:dPt>
            <c:idx val="1"/>
            <c:explosion val="28"/>
          </c:dPt>
          <c:dLbls>
            <c:showVal val="1"/>
            <c:showLeaderLines val="1"/>
          </c:dLbls>
          <c:cat>
            <c:strRef>
              <c:f>Лист1!$A$29:$D$29</c:f>
              <c:strCache>
                <c:ptCount val="4"/>
                <c:pt idx="0">
                  <c:v>теплые, я всегда могу подойти к руководителю и решить любой вопрос</c:v>
                </c:pt>
                <c:pt idx="1">
                  <c:v>деловые, конструктивные</c:v>
                </c:pt>
                <c:pt idx="2">
                  <c:v>нейтральные</c:v>
                </c:pt>
                <c:pt idx="3">
                  <c:v>конфликтные</c:v>
                </c:pt>
              </c:strCache>
            </c:strRef>
          </c:cat>
          <c:val>
            <c:numRef>
              <c:f>Лист1!$A$30:$D$30</c:f>
              <c:numCache>
                <c:formatCode>0%</c:formatCode>
                <c:ptCount val="4"/>
                <c:pt idx="0">
                  <c:v>0.45</c:v>
                </c:pt>
                <c:pt idx="1">
                  <c:v>0.53</c:v>
                </c:pt>
                <c:pt idx="2">
                  <c:v>1.0000000000000004E-2</c:v>
                </c:pt>
                <c:pt idx="3">
                  <c:v>1.0000000000000004E-2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4902825251930696"/>
          <c:y val="0.11342903734918845"/>
          <c:w val="0.33962915621123868"/>
          <c:h val="0.6802280992803027"/>
        </c:manualLayout>
      </c:layout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2"/>
              <c:delete val="1"/>
            </c:dLbl>
            <c:showPercent val="1"/>
          </c:dLbls>
          <c:cat>
            <c:strRef>
              <c:f>Лист1!$A$36:$C$36</c:f>
              <c:strCache>
                <c:ptCount val="2"/>
                <c:pt idx="0">
                  <c:v>теплые, дружеские</c:v>
                </c:pt>
                <c:pt idx="1">
                  <c:v>деловые, конструктивные</c:v>
                </c:pt>
              </c:strCache>
            </c:strRef>
          </c:cat>
          <c:val>
            <c:numRef>
              <c:f>Лист1!$A$37:$C$37</c:f>
              <c:numCache>
                <c:formatCode>0%</c:formatCode>
                <c:ptCount val="3"/>
                <c:pt idx="0">
                  <c:v>0.4</c:v>
                </c:pt>
                <c:pt idx="1">
                  <c:v>0.6000000000000002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egendEntry>
        <c:idx val="2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2"/>
              <c:delete val="1"/>
            </c:dLbl>
            <c:showPercent val="1"/>
          </c:dLbls>
          <c:cat>
            <c:strRef>
              <c:f>Лист1!$A$36:$C$36</c:f>
              <c:strCache>
                <c:ptCount val="2"/>
                <c:pt idx="0">
                  <c:v>благоприятный, комфортный</c:v>
                </c:pt>
                <c:pt idx="1">
                  <c:v>недостаточно благоприятный</c:v>
                </c:pt>
              </c:strCache>
            </c:strRef>
          </c:cat>
          <c:val>
            <c:numRef>
              <c:f>Лист1!$A$37:$C$37</c:f>
              <c:numCache>
                <c:formatCode>0%</c:formatCode>
                <c:ptCount val="3"/>
                <c:pt idx="0">
                  <c:v>0.8500000000000002</c:v>
                </c:pt>
                <c:pt idx="1">
                  <c:v>0.15000000000000005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egendEntry>
        <c:idx val="2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cat>
            <c:strRef>
              <c:f>Лист1!$A$36:$C$36</c:f>
              <c:strCache>
                <c:ptCount val="3"/>
                <c:pt idx="0">
                  <c:v>привлекают к участию в работе творческих групп, которые формируют вариативную часть программы</c:v>
                </c:pt>
                <c:pt idx="1">
                  <c:v>привлекают к обсуждению на педсовете содержания разработанной уже программы </c:v>
                </c:pt>
                <c:pt idx="2">
                  <c:v>не привлекают</c:v>
                </c:pt>
              </c:strCache>
            </c:strRef>
          </c:cat>
          <c:val>
            <c:numRef>
              <c:f>Лист1!$A$37:$C$37</c:f>
              <c:numCache>
                <c:formatCode>0%</c:formatCode>
                <c:ptCount val="3"/>
                <c:pt idx="0">
                  <c:v>0.7200000000000002</c:v>
                </c:pt>
                <c:pt idx="1">
                  <c:v>0.24000000000000005</c:v>
                </c:pt>
                <c:pt idx="2">
                  <c:v>4.0000000000000015E-2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4682517914676163"/>
          <c:y val="0.22459238245558921"/>
          <c:w val="0.33994712393067461"/>
          <c:h val="0.66028583031004262"/>
        </c:manualLayout>
      </c:layout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cat>
            <c:strRef>
              <c:f>Лист1!$A$36:$C$36</c:f>
              <c:strCache>
                <c:ptCount val="3"/>
                <c:pt idx="0">
                  <c:v>да</c:v>
                </c:pt>
                <c:pt idx="1">
                  <c:v>недостаточно</c:v>
                </c:pt>
                <c:pt idx="2">
                  <c:v>нет</c:v>
                </c:pt>
              </c:strCache>
            </c:strRef>
          </c:cat>
          <c:val>
            <c:numRef>
              <c:f>Лист1!$A$37:$C$37</c:f>
              <c:numCache>
                <c:formatCode>0%</c:formatCode>
                <c:ptCount val="3"/>
                <c:pt idx="0">
                  <c:v>0.9</c:v>
                </c:pt>
                <c:pt idx="1">
                  <c:v>8.0000000000000029E-2</c:v>
                </c:pt>
                <c:pt idx="2">
                  <c:v>2.0000000000000007E-2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4682517914676163"/>
          <c:y val="0.3097361787387608"/>
          <c:w val="0.33994712393067472"/>
          <c:h val="0.41093614119503968"/>
        </c:manualLayout>
      </c:layout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2721921817215329E-2"/>
          <c:y val="5.2888224894346338E-2"/>
          <c:w val="0.62500589457499189"/>
          <c:h val="0.92946672559870458"/>
        </c:manualLayout>
      </c:layout>
      <c:pie3DChart>
        <c:varyColors val="1"/>
        <c:ser>
          <c:idx val="0"/>
          <c:order val="0"/>
          <c:explosion val="25"/>
          <c:dPt>
            <c:idx val="1"/>
            <c:explosion val="28"/>
          </c:dPt>
          <c:dLbls>
            <c:showVal val="1"/>
            <c:showLeaderLines val="1"/>
          </c:dLbls>
          <c:cat>
            <c:strRef>
              <c:f>Лист1!$A$29:$D$29</c:f>
              <c:strCache>
                <c:ptCount val="4"/>
                <c:pt idx="0">
                  <c:v>да, я активный участник разработки локальных актов учреждения</c:v>
                </c:pt>
                <c:pt idx="1">
                  <c:v>в основном да, делаю немного, в силу своих способностей</c:v>
                </c:pt>
                <c:pt idx="2">
                  <c:v>не примаю участия, так как не считаю необходимым</c:v>
                </c:pt>
                <c:pt idx="3">
                  <c:v>затрудняюсь ответить, так как меня не привлекают к данной деятельности </c:v>
                </c:pt>
              </c:strCache>
            </c:strRef>
          </c:cat>
          <c:val>
            <c:numRef>
              <c:f>Лист1!$A$30:$D$30</c:f>
              <c:numCache>
                <c:formatCode>0%</c:formatCode>
                <c:ptCount val="4"/>
                <c:pt idx="0">
                  <c:v>0.3000000000000001</c:v>
                </c:pt>
                <c:pt idx="1">
                  <c:v>0.5</c:v>
                </c:pt>
                <c:pt idx="2">
                  <c:v>0.05</c:v>
                </c:pt>
                <c:pt idx="3">
                  <c:v>0.15000000000000005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4902825251930729"/>
          <c:y val="0.11342903734918845"/>
          <c:w val="0.33962915621123868"/>
          <c:h val="0.6802280992803027"/>
        </c:manualLayout>
      </c:layout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cat>
            <c:strRef>
              <c:f>Лист1!$A$36:$C$36</c:f>
              <c:strCache>
                <c:ptCount val="3"/>
                <c:pt idx="0">
                  <c:v>да, все документы имеются в открытом доступе в локальной сети ДОУ</c:v>
                </c:pt>
                <c:pt idx="1">
                  <c:v>нет</c:v>
                </c:pt>
                <c:pt idx="2">
                  <c:v>затрудняюсь ответить, так как не использую в своей работе данные документы</c:v>
                </c:pt>
              </c:strCache>
            </c:strRef>
          </c:cat>
          <c:val>
            <c:numRef>
              <c:f>Лист1!$A$37:$C$37</c:f>
              <c:numCache>
                <c:formatCode>0%</c:formatCode>
                <c:ptCount val="3"/>
                <c:pt idx="0">
                  <c:v>0.97000000000000008</c:v>
                </c:pt>
                <c:pt idx="1">
                  <c:v>1.0000000000000002E-2</c:v>
                </c:pt>
                <c:pt idx="2">
                  <c:v>2.0000000000000004E-2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cat>
            <c:strRef>
              <c:f>Лист1!$A$36:$C$36</c:f>
              <c:strCache>
                <c:ptCount val="3"/>
                <c:pt idx="0">
                  <c:v>да, я принимаю активное участие в разработке </c:v>
                </c:pt>
                <c:pt idx="1">
                  <c:v>нет, так как не обладаю достаточным уровнем компетентности в данном вопросе </c:v>
                </c:pt>
                <c:pt idx="2">
                  <c:v>затрудняюсь ответить, так как впервые слышу о необходимости разработки такой программы</c:v>
                </c:pt>
              </c:strCache>
            </c:strRef>
          </c:cat>
          <c:val>
            <c:numRef>
              <c:f>Лист1!$A$37:$C$37</c:f>
              <c:numCache>
                <c:formatCode>0%</c:formatCode>
                <c:ptCount val="3"/>
                <c:pt idx="0">
                  <c:v>0.29000000000000004</c:v>
                </c:pt>
                <c:pt idx="1">
                  <c:v>0.35000000000000003</c:v>
                </c:pt>
                <c:pt idx="2">
                  <c:v>2.0000000000000004E-2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2"/>
              <c:delete val="1"/>
            </c:dLbl>
            <c:showPercent val="1"/>
          </c:dLbls>
          <c:cat>
            <c:strRef>
              <c:f>Лист1!$A$36:$C$36</c:f>
              <c:strCache>
                <c:ptCount val="2"/>
                <c:pt idx="0">
                  <c:v>в основном готов, так как прошел необходимую подготовку, но не достаточно компетентен в использовании полученных знаний и умений</c:v>
                </c:pt>
                <c:pt idx="1">
                  <c:v>не готов, но при необходимости пройду необходимую подготовку и буду использовать в практической деятельности полученные знания и умения;</c:v>
                </c:pt>
              </c:strCache>
            </c:strRef>
          </c:cat>
          <c:val>
            <c:numRef>
              <c:f>Лист1!$A$37:$C$37</c:f>
              <c:numCache>
                <c:formatCode>0%</c:formatCode>
                <c:ptCount val="3"/>
                <c:pt idx="0">
                  <c:v>0.17</c:v>
                </c:pt>
                <c:pt idx="1">
                  <c:v>0.45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egendEntry>
        <c:idx val="2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3"/>
              <c:delete val="1"/>
            </c:dLbl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деловые,конструктивные</c:v>
                </c:pt>
                <c:pt idx="1">
                  <c:v>нейтральные</c:v>
                </c:pt>
                <c:pt idx="2">
                  <c:v>конфликтные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0.75000000000000022</c:v>
                </c:pt>
                <c:pt idx="1">
                  <c:v>0.24000000000000005</c:v>
                </c:pt>
                <c:pt idx="2" formatCode="0%">
                  <c:v>1.0000000000000004E-2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Лист1!$A$1:$D$1</c:f>
              <c:strCache>
                <c:ptCount val="4"/>
                <c:pt idx="0">
                  <c:v>деловые, конструктивные</c:v>
                </c:pt>
                <c:pt idx="1">
                  <c:v>тёплые, дружеские</c:v>
                </c:pt>
                <c:pt idx="2">
                  <c:v>нейтральные</c:v>
                </c:pt>
                <c:pt idx="3">
                  <c:v>конфликтные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0.25</c:v>
                </c:pt>
                <c:pt idx="1">
                  <c:v>0.38000000000000012</c:v>
                </c:pt>
                <c:pt idx="2" formatCode="0%">
                  <c:v>0.3600000000000001</c:v>
                </c:pt>
                <c:pt idx="3">
                  <c:v>1.0000000000000004E-2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  <c:dispBlanksAs val="zero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3"/>
              <c:delete val="1"/>
            </c:dLbl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положительное </c:v>
                </c:pt>
                <c:pt idx="1">
                  <c:v>нейтральное</c:v>
                </c:pt>
                <c:pt idx="2">
                  <c:v>отрицательное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0.91</c:v>
                </c:pt>
                <c:pt idx="1">
                  <c:v>8.0000000000000029E-2</c:v>
                </c:pt>
                <c:pt idx="2" formatCode="0%">
                  <c:v>1.0000000000000004E-2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Лист1!$A$1:$S$1</c:f>
              <c:strCache>
                <c:ptCount val="19"/>
                <c:pt idx="0">
                  <c:v>МАДОУ № 1</c:v>
                </c:pt>
                <c:pt idx="1">
                  <c:v>МАДОУ № 2</c:v>
                </c:pt>
                <c:pt idx="2">
                  <c:v>МАДОУ №3</c:v>
                </c:pt>
                <c:pt idx="3">
                  <c:v>МАДОУ № 4</c:v>
                </c:pt>
                <c:pt idx="4">
                  <c:v>МАДОУ № 5</c:v>
                </c:pt>
                <c:pt idx="5">
                  <c:v>МКДОУ № 6</c:v>
                </c:pt>
                <c:pt idx="6">
                  <c:v>МАДОУ № 7</c:v>
                </c:pt>
                <c:pt idx="7">
                  <c:v>МАДОУ № 8</c:v>
                </c:pt>
                <c:pt idx="8">
                  <c:v>МКДОУ № 10</c:v>
                </c:pt>
                <c:pt idx="9">
                  <c:v>МКДОУ № 13</c:v>
                </c:pt>
                <c:pt idx="10">
                  <c:v>МАДОУ № 14</c:v>
                </c:pt>
                <c:pt idx="11">
                  <c:v>МАДОУ № 16</c:v>
                </c:pt>
                <c:pt idx="12">
                  <c:v>МАДОУ № 17</c:v>
                </c:pt>
                <c:pt idx="13">
                  <c:v>МАДОУ № 19</c:v>
                </c:pt>
                <c:pt idx="14">
                  <c:v>МАДОУ № 20</c:v>
                </c:pt>
                <c:pt idx="15">
                  <c:v>МАДОУ № 25</c:v>
                </c:pt>
                <c:pt idx="16">
                  <c:v>МАДОУ № 27</c:v>
                </c:pt>
                <c:pt idx="17">
                  <c:v>МАДОУ № 29</c:v>
                </c:pt>
                <c:pt idx="18">
                  <c:v>МАДОУ № 35</c:v>
                </c:pt>
              </c:strCache>
            </c:strRef>
          </c:cat>
          <c:val>
            <c:numRef>
              <c:f>Лист1!$A$2:$S$2</c:f>
              <c:numCache>
                <c:formatCode>General</c:formatCode>
                <c:ptCount val="19"/>
                <c:pt idx="0">
                  <c:v>13</c:v>
                </c:pt>
                <c:pt idx="1">
                  <c:v>3</c:v>
                </c:pt>
                <c:pt idx="2">
                  <c:v>12</c:v>
                </c:pt>
                <c:pt idx="3">
                  <c:v>0</c:v>
                </c:pt>
                <c:pt idx="4">
                  <c:v>20</c:v>
                </c:pt>
                <c:pt idx="5">
                  <c:v>0</c:v>
                </c:pt>
                <c:pt idx="6">
                  <c:v>0</c:v>
                </c:pt>
                <c:pt idx="7">
                  <c:v>11</c:v>
                </c:pt>
                <c:pt idx="8">
                  <c:v>18</c:v>
                </c:pt>
                <c:pt idx="9">
                  <c:v>7</c:v>
                </c:pt>
                <c:pt idx="10">
                  <c:v>15</c:v>
                </c:pt>
                <c:pt idx="11">
                  <c:v>0</c:v>
                </c:pt>
                <c:pt idx="12">
                  <c:v>9</c:v>
                </c:pt>
                <c:pt idx="13">
                  <c:v>17</c:v>
                </c:pt>
                <c:pt idx="14">
                  <c:v>8</c:v>
                </c:pt>
                <c:pt idx="15">
                  <c:v>17</c:v>
                </c:pt>
                <c:pt idx="16">
                  <c:v>5</c:v>
                </c:pt>
                <c:pt idx="17">
                  <c:v>3</c:v>
                </c:pt>
                <c:pt idx="18">
                  <c:v>4</c:v>
                </c:pt>
              </c:numCache>
            </c:numRef>
          </c:val>
        </c:ser>
        <c:dLbls/>
        <c:shape val="cylinder"/>
        <c:axId val="60099968"/>
        <c:axId val="97446912"/>
        <c:axId val="0"/>
      </c:bar3DChart>
      <c:catAx>
        <c:axId val="60099968"/>
        <c:scaling>
          <c:orientation val="minMax"/>
        </c:scaling>
        <c:axPos val="b"/>
        <c:tickLblPos val="nextTo"/>
        <c:crossAx val="97446912"/>
        <c:crosses val="autoZero"/>
        <c:auto val="1"/>
        <c:lblAlgn val="ctr"/>
        <c:lblOffset val="100"/>
      </c:catAx>
      <c:valAx>
        <c:axId val="97446912"/>
        <c:scaling>
          <c:orientation val="minMax"/>
        </c:scaling>
        <c:axPos val="l"/>
        <c:majorGridlines/>
        <c:numFmt formatCode="General" sourceLinked="1"/>
        <c:tickLblPos val="nextTo"/>
        <c:crossAx val="60099968"/>
        <c:crosses val="autoZero"/>
        <c:crossBetween val="between"/>
      </c:valAx>
    </c:plotArea>
    <c:plotVisOnly val="1"/>
    <c:dispBlanksAs val="gap"/>
  </c:chart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Лист1!$A$1:$D$1</c:f>
              <c:strCache>
                <c:ptCount val="4"/>
                <c:pt idx="0">
                  <c:v>из новостной ленты на официальном сайте детского сада</c:v>
                </c:pt>
                <c:pt idx="1">
                  <c:v>от воспитателя группы</c:v>
                </c:pt>
                <c:pt idx="2">
                  <c:v>на родительских собраниях</c:v>
                </c:pt>
                <c:pt idx="3">
                  <c:v>при встрече со специалистами ДОУ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3.0000000000000002E-2</c:v>
                </c:pt>
                <c:pt idx="1">
                  <c:v>0.84000000000000019</c:v>
                </c:pt>
                <c:pt idx="2" formatCode="0%">
                  <c:v>0.1</c:v>
                </c:pt>
                <c:pt idx="3">
                  <c:v>3.0000000000000002E-2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  <c:dispBlanksAs val="zero"/>
  </c:chart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8.2193020368331232E-2"/>
          <c:y val="7.9774887808445258E-2"/>
          <c:w val="0.62217734361040433"/>
          <c:h val="0.79899049364284191"/>
        </c:manualLayout>
      </c:layout>
      <c:pie3DChart>
        <c:varyColors val="1"/>
        <c:ser>
          <c:idx val="0"/>
          <c:order val="0"/>
          <c:explosion val="25"/>
          <c:dLbls>
            <c:dLbl>
              <c:idx val="3"/>
              <c:delete val="1"/>
            </c:dLbl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всегда</c:v>
                </c:pt>
                <c:pt idx="1">
                  <c:v>редко</c:v>
                </c:pt>
                <c:pt idx="2">
                  <c:v>не учавствую в принятии решений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0.34</c:v>
                </c:pt>
                <c:pt idx="1">
                  <c:v>0.25</c:v>
                </c:pt>
                <c:pt idx="2">
                  <c:v>0.41000000000000009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2320717671581469"/>
          <c:y val="0.35403881677930332"/>
          <c:w val="0.26419501669126699"/>
          <c:h val="0.29192236644139352"/>
        </c:manualLayout>
      </c:layout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3"/>
              <c:delete val="1"/>
            </c:dLbl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удовлетворен</c:v>
                </c:pt>
                <c:pt idx="1">
                  <c:v>не удовлетворен</c:v>
                </c:pt>
                <c:pt idx="2">
                  <c:v>не учавсвую в управлении ДОУ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0.51</c:v>
                </c:pt>
                <c:pt idx="1">
                  <c:v>0.11</c:v>
                </c:pt>
                <c:pt idx="2">
                  <c:v>0.38000000000000012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cat>
            <c:strRef>
              <c:f>Лист1!$A$1:$D$1</c:f>
              <c:strCache>
                <c:ptCount val="4"/>
                <c:pt idx="0">
                  <c:v>полностью удовлетворен</c:v>
                </c:pt>
                <c:pt idx="1">
                  <c:v>скорее удовлетворен</c:v>
                </c:pt>
                <c:pt idx="2">
                  <c:v>частично удовлетворен</c:v>
                </c:pt>
                <c:pt idx="3">
                  <c:v>совершенно не удовлетворе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0.59</c:v>
                </c:pt>
                <c:pt idx="1">
                  <c:v>0.34</c:v>
                </c:pt>
                <c:pt idx="2">
                  <c:v>6.0000000000000019E-2</c:v>
                </c:pt>
                <c:pt idx="3">
                  <c:v>1.0000000000000004E-2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Times New Roman" pitchFamily="18" charset="0"/>
                      </a:rPr>
                      <a:t>1,00</a:t>
                    </a:r>
                    <a:r>
                      <a:rPr lang="en-US" baseline="0" dirty="0" smtClean="0">
                        <a:latin typeface="Times New Roman" pitchFamily="18" charset="0"/>
                      </a:rPr>
                      <a:t>%</a:t>
                    </a:r>
                    <a:endParaRPr lang="en-US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положительное </c:v>
                </c:pt>
                <c:pt idx="1">
                  <c:v>нейтральное </c:v>
                </c:pt>
                <c:pt idx="2">
                  <c:v>отрицательное 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0.94000000000000017</c:v>
                </c:pt>
                <c:pt idx="1">
                  <c:v>0.05</c:v>
                </c:pt>
                <c:pt idx="2">
                  <c:v>1.0000000000000004E-2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showVal val="1"/>
          </c:dLbls>
          <c:cat>
            <c:strRef>
              <c:f>Лист1!$A$1:$S$1</c:f>
              <c:strCache>
                <c:ptCount val="13"/>
                <c:pt idx="0">
                  <c:v>МАДОУ № 36</c:v>
                </c:pt>
                <c:pt idx="1">
                  <c:v>МАДОУ № 37</c:v>
                </c:pt>
                <c:pt idx="2">
                  <c:v>МАДОУ №38</c:v>
                </c:pt>
                <c:pt idx="3">
                  <c:v>МАДОУ № 39</c:v>
                </c:pt>
                <c:pt idx="4">
                  <c:v>МАДОУ № 44</c:v>
                </c:pt>
                <c:pt idx="5">
                  <c:v>МКДОУ № 45</c:v>
                </c:pt>
                <c:pt idx="6">
                  <c:v>МАДОУ № 46</c:v>
                </c:pt>
                <c:pt idx="7">
                  <c:v>МАДОУ № 48</c:v>
                </c:pt>
                <c:pt idx="8">
                  <c:v>МАДОУ № 56</c:v>
                </c:pt>
                <c:pt idx="9">
                  <c:v>МАДОУ № 57</c:v>
                </c:pt>
                <c:pt idx="10">
                  <c:v>МАДОУ № 58</c:v>
                </c:pt>
                <c:pt idx="11">
                  <c:v>МАДОУ № 59</c:v>
                </c:pt>
                <c:pt idx="12">
                  <c:v>МАДОУ № 60</c:v>
                </c:pt>
              </c:strCache>
            </c:strRef>
          </c:cat>
          <c:val>
            <c:numRef>
              <c:f>Лист1!$A$2:$S$2</c:f>
              <c:numCache>
                <c:formatCode>General</c:formatCode>
                <c:ptCount val="19"/>
                <c:pt idx="0">
                  <c:v>10</c:v>
                </c:pt>
                <c:pt idx="1">
                  <c:v>0</c:v>
                </c:pt>
                <c:pt idx="2">
                  <c:v>11</c:v>
                </c:pt>
                <c:pt idx="3">
                  <c:v>10</c:v>
                </c:pt>
                <c:pt idx="4">
                  <c:v>10</c:v>
                </c:pt>
                <c:pt idx="5">
                  <c:v>1</c:v>
                </c:pt>
                <c:pt idx="6">
                  <c:v>0</c:v>
                </c:pt>
                <c:pt idx="7">
                  <c:v>6</c:v>
                </c:pt>
                <c:pt idx="8">
                  <c:v>10</c:v>
                </c:pt>
                <c:pt idx="9">
                  <c:v>1</c:v>
                </c:pt>
                <c:pt idx="10">
                  <c:v>5</c:v>
                </c:pt>
                <c:pt idx="11">
                  <c:v>16</c:v>
                </c:pt>
                <c:pt idx="12">
                  <c:v>20</c:v>
                </c:pt>
              </c:numCache>
            </c:numRef>
          </c:val>
        </c:ser>
        <c:dLbls/>
        <c:shape val="cylinder"/>
        <c:axId val="36898304"/>
        <c:axId val="60125568"/>
        <c:axId val="0"/>
      </c:bar3DChart>
      <c:catAx>
        <c:axId val="36898304"/>
        <c:scaling>
          <c:orientation val="minMax"/>
        </c:scaling>
        <c:axPos val="b"/>
        <c:tickLblPos val="nextTo"/>
        <c:crossAx val="60125568"/>
        <c:crosses val="autoZero"/>
        <c:auto val="1"/>
        <c:lblAlgn val="ctr"/>
        <c:lblOffset val="100"/>
      </c:catAx>
      <c:valAx>
        <c:axId val="60125568"/>
        <c:scaling>
          <c:orientation val="minMax"/>
        </c:scaling>
        <c:axPos val="l"/>
        <c:majorGridlines>
          <c:spPr>
            <a:ln>
              <a:solidFill>
                <a:srgbClr val="3891A7"/>
              </a:solidFill>
            </a:ln>
          </c:spPr>
        </c:majorGridlines>
        <c:numFmt formatCode="General" sourceLinked="1"/>
        <c:tickLblPos val="nextTo"/>
        <c:crossAx val="36898304"/>
        <c:crosses val="autoZero"/>
        <c:crossBetween val="between"/>
      </c:valAx>
    </c:plotArea>
    <c:plotVisOnly val="1"/>
    <c:dispBlanksAs val="gap"/>
  </c:chart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5324602487273837E-2"/>
          <c:y val="9.5949348539817486E-2"/>
          <c:w val="0.59703289326620979"/>
          <c:h val="0.90405065146018282"/>
        </c:manualLayout>
      </c:layout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Лист1!$A$1:$D$1</c:f>
              <c:strCache>
                <c:ptCount val="4"/>
                <c:pt idx="0">
                  <c:v>полностью удовлетворяют</c:v>
                </c:pt>
                <c:pt idx="1">
                  <c:v>скорее удовлетворяют</c:v>
                </c:pt>
                <c:pt idx="2">
                  <c:v>частично удовлетворяют</c:v>
                </c:pt>
                <c:pt idx="3">
                  <c:v>не удовлетворяют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0.67000000000000026</c:v>
                </c:pt>
                <c:pt idx="1">
                  <c:v>0.26</c:v>
                </c:pt>
                <c:pt idx="2">
                  <c:v>6.0000000000000019E-2</c:v>
                </c:pt>
                <c:pt idx="3">
                  <c:v>1.0000000000000004E-2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6"/>
              <c:delete val="1"/>
            </c:dLbl>
            <c:showVal val="1"/>
            <c:showLeaderLines val="1"/>
          </c:dLbls>
          <c:cat>
            <c:strRef>
              <c:f>Лист1!$B$1:$H$1</c:f>
              <c:strCache>
                <c:ptCount val="6"/>
                <c:pt idx="0">
                  <c:v>развитие ребёнка</c:v>
                </c:pt>
                <c:pt idx="1">
                  <c:v>подготовка ребёнка к школьному обучению</c:v>
                </c:pt>
                <c:pt idx="2">
                  <c:v>социализация ребёнка</c:v>
                </c:pt>
                <c:pt idx="3">
                  <c:v>развитие интересов, способностей ребёнка</c:v>
                </c:pt>
                <c:pt idx="4">
                  <c:v>сохранение и укрепление здоровья ребёнка</c:v>
                </c:pt>
                <c:pt idx="5">
                  <c:v>уход и присмотр за ребёнком</c:v>
                </c:pt>
              </c:strCache>
            </c:strRef>
          </c:cat>
          <c:val>
            <c:numRef>
              <c:f>Лист1!$B$2:$H$2</c:f>
              <c:numCache>
                <c:formatCode>0%</c:formatCode>
                <c:ptCount val="7"/>
                <c:pt idx="0" formatCode="0.00%">
                  <c:v>0.39000000000000012</c:v>
                </c:pt>
                <c:pt idx="1">
                  <c:v>0.16</c:v>
                </c:pt>
                <c:pt idx="2" formatCode="0.00%">
                  <c:v>0.24000000000000005</c:v>
                </c:pt>
                <c:pt idx="3" formatCode="0.00%">
                  <c:v>0.16</c:v>
                </c:pt>
                <c:pt idx="4" formatCode="0.00%">
                  <c:v>2.0000000000000007E-2</c:v>
                </c:pt>
                <c:pt idx="5" formatCode="0.00%">
                  <c:v>3.0000000000000002E-2</c:v>
                </c:pt>
              </c:numCache>
            </c:numRef>
          </c:val>
        </c:ser>
        <c:dLbls/>
      </c:pie3DChart>
    </c:plotArea>
    <c:legend>
      <c:legendPos val="r"/>
      <c:legendEntry>
        <c:idx val="6"/>
        <c:delete val="1"/>
      </c:legendEntry>
      <c:layout/>
    </c:legend>
    <c:plotVisOnly val="1"/>
    <c:dispBlanksAs val="zero"/>
  </c:chart>
  <c:externalData r:id="rId1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delete val="1"/>
            </c:dLbl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удовлетворен</c:v>
                </c:pt>
                <c:pt idx="1">
                  <c:v>частично удовлетворен</c:v>
                </c:pt>
                <c:pt idx="2">
                  <c:v>не удовлетворен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0.4300000000000001</c:v>
                </c:pt>
                <c:pt idx="1">
                  <c:v>0.48000000000000009</c:v>
                </c:pt>
                <c:pt idx="2">
                  <c:v>9.0000000000000024E-2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delete val="1"/>
            </c:dLbl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удовлетворен</c:v>
                </c:pt>
                <c:pt idx="1">
                  <c:v>частично удовлетворен</c:v>
                </c:pt>
                <c:pt idx="2">
                  <c:v>не удовлетворен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0.3600000000000001</c:v>
                </c:pt>
                <c:pt idx="1">
                  <c:v>0.47000000000000008</c:v>
                </c:pt>
                <c:pt idx="2">
                  <c:v>0.17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6.5246829464686656E-2"/>
          <c:y val="0.10117004806859524"/>
          <c:w val="0.61847059415599503"/>
          <c:h val="0.78047321583232232"/>
        </c:manualLayout>
      </c:layout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Лист1!$A$1:$D$1</c:f>
              <c:strCache>
                <c:ptCount val="4"/>
                <c:pt idx="0">
                  <c:v>да, удовлетворяет, закаливание помогает моему ребёнку быть здоровым</c:v>
                </c:pt>
                <c:pt idx="1">
                  <c:v>не имею информации о такой системе в детском саду</c:v>
                </c:pt>
                <c:pt idx="2">
                  <c:v>нет, не удовлетворяет</c:v>
                </c:pt>
                <c:pt idx="3">
                  <c:v>в данном детском саду такой системы нет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0.45</c:v>
                </c:pt>
                <c:pt idx="1">
                  <c:v>0.4300000000000001</c:v>
                </c:pt>
                <c:pt idx="2" formatCode="0%">
                  <c:v>1.0000000000000004E-2</c:v>
                </c:pt>
                <c:pt idx="3">
                  <c:v>0.11</c:v>
                </c:pt>
              </c:numCache>
            </c:numRef>
          </c:val>
        </c:ser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delete val="1"/>
            </c:dLbl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удовлетворен</c:v>
                </c:pt>
                <c:pt idx="1">
                  <c:v>частично удовлетворен</c:v>
                </c:pt>
                <c:pt idx="2">
                  <c:v>не удовлетворен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0.52</c:v>
                </c:pt>
                <c:pt idx="1">
                  <c:v>0.41000000000000009</c:v>
                </c:pt>
                <c:pt idx="2">
                  <c:v>7.0000000000000021E-2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6.5246829464686656E-2"/>
          <c:y val="0.10117004806859524"/>
          <c:w val="0.61847059415599503"/>
          <c:h val="0.78047321583232232"/>
        </c:manualLayout>
      </c:layout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Times New Roman" pitchFamily="18" charset="0"/>
                      </a:rPr>
                      <a:t>16</a:t>
                    </a:r>
                    <a:r>
                      <a:rPr lang="en-US" baseline="0" dirty="0" smtClean="0">
                        <a:latin typeface="Times New Roman" pitchFamily="18" charset="0"/>
                      </a:rPr>
                      <a:t>%</a:t>
                    </a:r>
                    <a:endParaRPr lang="en-US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удовлетворен</c:v>
                </c:pt>
                <c:pt idx="1">
                  <c:v>частично удовлетворен</c:v>
                </c:pt>
                <c:pt idx="2">
                  <c:v>не удовлетворен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0.37000000000000011</c:v>
                </c:pt>
                <c:pt idx="1">
                  <c:v>0.46</c:v>
                </c:pt>
                <c:pt idx="2">
                  <c:v>0.16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dLbl>
              <c:idx val="3"/>
              <c:delete val="1"/>
            </c:dLbl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да, питание разнообразное</c:v>
                </c:pt>
                <c:pt idx="1">
                  <c:v>не в полной мере, так как у ребёнка нет возможности выбора блюд</c:v>
                </c:pt>
                <c:pt idx="2">
                  <c:v>не удовлетворяет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0.8</c:v>
                </c:pt>
                <c:pt idx="1">
                  <c:v>0.15000000000000005</c:v>
                </c:pt>
                <c:pt idx="2" formatCode="0%">
                  <c:v>0.05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</c:legend>
    <c:plotVisOnly val="1"/>
    <c:dispBlanksAs val="zero"/>
  </c:chart>
  <c:externalData r:id="rId1"/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3.3652552661484754E-3"/>
          <c:y val="9.3294528121214096E-2"/>
          <c:w val="0.5974710975888895"/>
          <c:h val="0.9057948587723057"/>
        </c:manualLayout>
      </c:layout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Times New Roman" pitchFamily="18" charset="0"/>
                      </a:rPr>
                      <a:t>42</a:t>
                    </a:r>
                    <a:r>
                      <a:rPr lang="en-US" baseline="0" dirty="0" smtClean="0">
                        <a:latin typeface="Times New Roman" pitchFamily="18" charset="0"/>
                      </a:rPr>
                      <a:t>%</a:t>
                    </a:r>
                    <a:endParaRPr lang="en-US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да, я являюсь активным участником обсуждения программы</c:v>
                </c:pt>
                <c:pt idx="1">
                  <c:v>нет, так как не считаю это необходимым</c:v>
                </c:pt>
                <c:pt idx="2">
                  <c:v>затрудняюсь ответить 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0.2</c:v>
                </c:pt>
                <c:pt idx="1">
                  <c:v>0.18000000000000005</c:v>
                </c:pt>
                <c:pt idx="2">
                  <c:v>0.4200000000000001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8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8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8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8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8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8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5085505894258076E-2"/>
          <c:y val="1.210866341129644E-2"/>
          <c:w val="0.62131031625669464"/>
          <c:h val="0.97018364802499901"/>
        </c:manualLayout>
      </c:layout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Times New Roman" pitchFamily="18" charset="0"/>
                      </a:rPr>
                      <a:t>41</a:t>
                    </a:r>
                    <a:r>
                      <a:rPr lang="en-US" baseline="0" dirty="0" smtClean="0">
                        <a:latin typeface="Times New Roman" pitchFamily="18" charset="0"/>
                      </a:rPr>
                      <a:t>%</a:t>
                    </a:r>
                    <a:endParaRPr lang="en-US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да, в ДОУ работает профессиональная команда педагогов и специалистов</c:v>
                </c:pt>
                <c:pt idx="1">
                  <c:v>нет, впервые слышу о том, что ДОУ может оказывать такую помощь</c:v>
                </c:pt>
                <c:pt idx="2">
                  <c:v>затрудняюсь ответить, так как не возникало необходимости обращаться за консультативной помощью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0.4200000000000001</c:v>
                </c:pt>
                <c:pt idx="1">
                  <c:v>0.17</c:v>
                </c:pt>
                <c:pt idx="2">
                  <c:v>0.41000000000000009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8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8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6.5246829464686656E-2"/>
          <c:y val="0.10117004806859524"/>
          <c:w val="0.61847059415599503"/>
          <c:h val="0.78047321583232232"/>
        </c:manualLayout>
      </c:layout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9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9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9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9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9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3.8858801498628671E-2"/>
          <c:y val="0"/>
          <c:w val="0.6226478517112557"/>
          <c:h val="0.95898559772018299"/>
        </c:manualLayout>
      </c:layout>
      <c:pie3DChart>
        <c:varyColors val="1"/>
        <c:ser>
          <c:idx val="0"/>
          <c:order val="0"/>
          <c:explosion val="25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Times New Roman" pitchFamily="18" charset="0"/>
                      </a:rPr>
                      <a:t>6</a:t>
                    </a:r>
                    <a:r>
                      <a:rPr lang="en-US" baseline="0" dirty="0" smtClean="0">
                        <a:latin typeface="Times New Roman" pitchFamily="18" charset="0"/>
                      </a:rPr>
                      <a:t>%</a:t>
                    </a:r>
                    <a:endParaRPr lang="en-US" baseline="0" dirty="0">
                      <a:latin typeface="Times New Roman" pitchFamily="18" charset="0"/>
                    </a:endParaRPr>
                  </a:p>
                </c:rich>
              </c:tx>
              <c:showVal val="1"/>
            </c:dLbl>
            <c:dLbl>
              <c:idx val="3"/>
              <c:delete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Лист1!$A$1:$D$1</c:f>
              <c:strCache>
                <c:ptCount val="3"/>
                <c:pt idx="0">
                  <c:v>учитывают мои вопросы при подготовке к родительскому собранию</c:v>
                </c:pt>
                <c:pt idx="1">
                  <c:v>получаю ответ на свой вопрос в достаточно корректной форме и профессиональный по содержанию</c:v>
                </c:pt>
                <c:pt idx="2">
                  <c:v>педагоги не всегда готовы ответить на поставленные вопросы</c:v>
                </c:pt>
              </c:strCache>
            </c:strRef>
          </c:cat>
          <c:val>
            <c:numRef>
              <c:f>Лист1!$A$2:$D$2</c:f>
              <c:numCache>
                <c:formatCode>0.00%</c:formatCode>
                <c:ptCount val="4"/>
                <c:pt idx="0">
                  <c:v>0.18000000000000005</c:v>
                </c:pt>
                <c:pt idx="1">
                  <c:v>0.67000000000000026</c:v>
                </c:pt>
                <c:pt idx="2">
                  <c:v>6.0000000000000019E-2</c:v>
                </c:pt>
              </c:numCache>
            </c:numRef>
          </c:val>
        </c:ser>
        <c:dLbls/>
      </c:pie3DChart>
    </c:plotArea>
    <c:legend>
      <c:legendPos val="r"/>
      <c:legendEntry>
        <c:idx val="3"/>
        <c:delete val="1"/>
      </c:legendEntry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zero"/>
  </c:chart>
  <c:externalData r:id="rId1"/>
</c:chartSpace>
</file>

<file path=ppt/charts/chart9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9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9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9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charts/chart9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dLbls/>
      </c:pie3DChart>
    </c:plotArea>
    <c:legend>
      <c:legendPos val="r"/>
      <c:layout/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9464D-5553-4AB6-99C6-021373A1FC7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CC26B-158A-42BB-A4F7-8BCCFDCB44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3480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CC26B-158A-42BB-A4F7-8BCCFDCB443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3">
                <a:lumMod val="75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5.xml"/><Relationship Id="rId4" Type="http://schemas.openxmlformats.org/officeDocument/2006/relationships/chart" Target="../charts/char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9.xml"/><Relationship Id="rId4" Type="http://schemas.openxmlformats.org/officeDocument/2006/relationships/chart" Target="../charts/char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3.xml"/><Relationship Id="rId4" Type="http://schemas.openxmlformats.org/officeDocument/2006/relationships/chart" Target="../charts/chart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7" Type="http://schemas.openxmlformats.org/officeDocument/2006/relationships/chart" Target="../charts/chart39.xml"/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8.xml"/><Relationship Id="rId5" Type="http://schemas.openxmlformats.org/officeDocument/2006/relationships/chart" Target="../charts/chart37.xml"/><Relationship Id="rId4" Type="http://schemas.openxmlformats.org/officeDocument/2006/relationships/chart" Target="../charts/char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7" Type="http://schemas.openxmlformats.org/officeDocument/2006/relationships/chart" Target="../charts/chart45.xml"/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4.xml"/><Relationship Id="rId5" Type="http://schemas.openxmlformats.org/officeDocument/2006/relationships/chart" Target="../charts/chart43.xml"/><Relationship Id="rId4" Type="http://schemas.openxmlformats.org/officeDocument/2006/relationships/chart" Target="../charts/chart4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2.xml"/><Relationship Id="rId3" Type="http://schemas.openxmlformats.org/officeDocument/2006/relationships/chart" Target="../charts/chart47.xml"/><Relationship Id="rId7" Type="http://schemas.openxmlformats.org/officeDocument/2006/relationships/chart" Target="../charts/chart51.xml"/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0.xml"/><Relationship Id="rId5" Type="http://schemas.openxmlformats.org/officeDocument/2006/relationships/chart" Target="../charts/chart49.xml"/><Relationship Id="rId4" Type="http://schemas.openxmlformats.org/officeDocument/2006/relationships/chart" Target="../charts/chart4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9.xml"/><Relationship Id="rId3" Type="http://schemas.openxmlformats.org/officeDocument/2006/relationships/chart" Target="../charts/chart54.xml"/><Relationship Id="rId7" Type="http://schemas.openxmlformats.org/officeDocument/2006/relationships/chart" Target="../charts/chart58.xml"/><Relationship Id="rId2" Type="http://schemas.openxmlformats.org/officeDocument/2006/relationships/chart" Target="../charts/chart5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7.xml"/><Relationship Id="rId5" Type="http://schemas.openxmlformats.org/officeDocument/2006/relationships/chart" Target="../charts/chart56.xml"/><Relationship Id="rId4" Type="http://schemas.openxmlformats.org/officeDocument/2006/relationships/chart" Target="../charts/chart5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6.xml"/><Relationship Id="rId3" Type="http://schemas.openxmlformats.org/officeDocument/2006/relationships/chart" Target="../charts/chart61.xml"/><Relationship Id="rId7" Type="http://schemas.openxmlformats.org/officeDocument/2006/relationships/chart" Target="../charts/chart65.xml"/><Relationship Id="rId2" Type="http://schemas.openxmlformats.org/officeDocument/2006/relationships/chart" Target="../charts/chart60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4.xml"/><Relationship Id="rId5" Type="http://schemas.openxmlformats.org/officeDocument/2006/relationships/chart" Target="../charts/chart63.xml"/><Relationship Id="rId4" Type="http://schemas.openxmlformats.org/officeDocument/2006/relationships/chart" Target="../charts/chart6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3.xml"/><Relationship Id="rId3" Type="http://schemas.openxmlformats.org/officeDocument/2006/relationships/chart" Target="../charts/chart68.xml"/><Relationship Id="rId7" Type="http://schemas.openxmlformats.org/officeDocument/2006/relationships/chart" Target="../charts/chart72.xml"/><Relationship Id="rId2" Type="http://schemas.openxmlformats.org/officeDocument/2006/relationships/chart" Target="../charts/chart67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1.xml"/><Relationship Id="rId5" Type="http://schemas.openxmlformats.org/officeDocument/2006/relationships/chart" Target="../charts/chart70.xml"/><Relationship Id="rId4" Type="http://schemas.openxmlformats.org/officeDocument/2006/relationships/chart" Target="../charts/chart6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0.xml"/><Relationship Id="rId3" Type="http://schemas.openxmlformats.org/officeDocument/2006/relationships/chart" Target="../charts/chart75.xml"/><Relationship Id="rId7" Type="http://schemas.openxmlformats.org/officeDocument/2006/relationships/chart" Target="../charts/chart79.xml"/><Relationship Id="rId2" Type="http://schemas.openxmlformats.org/officeDocument/2006/relationships/chart" Target="../charts/chart7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8.xml"/><Relationship Id="rId5" Type="http://schemas.openxmlformats.org/officeDocument/2006/relationships/chart" Target="../charts/chart77.xml"/><Relationship Id="rId4" Type="http://schemas.openxmlformats.org/officeDocument/2006/relationships/chart" Target="../charts/chart7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7.xml"/><Relationship Id="rId3" Type="http://schemas.openxmlformats.org/officeDocument/2006/relationships/chart" Target="../charts/chart82.xml"/><Relationship Id="rId7" Type="http://schemas.openxmlformats.org/officeDocument/2006/relationships/chart" Target="../charts/chart86.xml"/><Relationship Id="rId2" Type="http://schemas.openxmlformats.org/officeDocument/2006/relationships/chart" Target="../charts/chart8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85.xml"/><Relationship Id="rId5" Type="http://schemas.openxmlformats.org/officeDocument/2006/relationships/chart" Target="../charts/chart84.xml"/><Relationship Id="rId4" Type="http://schemas.openxmlformats.org/officeDocument/2006/relationships/chart" Target="../charts/chart8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4.xml"/><Relationship Id="rId3" Type="http://schemas.openxmlformats.org/officeDocument/2006/relationships/chart" Target="../charts/chart89.xml"/><Relationship Id="rId7" Type="http://schemas.openxmlformats.org/officeDocument/2006/relationships/chart" Target="../charts/chart93.xml"/><Relationship Id="rId2" Type="http://schemas.openxmlformats.org/officeDocument/2006/relationships/chart" Target="../charts/chart88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2.xml"/><Relationship Id="rId5" Type="http://schemas.openxmlformats.org/officeDocument/2006/relationships/chart" Target="../charts/chart91.xml"/><Relationship Id="rId4" Type="http://schemas.openxmlformats.org/officeDocument/2006/relationships/chart" Target="../charts/chart9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1.xml"/><Relationship Id="rId3" Type="http://schemas.openxmlformats.org/officeDocument/2006/relationships/chart" Target="../charts/chart96.xml"/><Relationship Id="rId7" Type="http://schemas.openxmlformats.org/officeDocument/2006/relationships/chart" Target="../charts/chart100.xml"/><Relationship Id="rId2" Type="http://schemas.openxmlformats.org/officeDocument/2006/relationships/chart" Target="../charts/chart9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9.xml"/><Relationship Id="rId5" Type="http://schemas.openxmlformats.org/officeDocument/2006/relationships/chart" Target="../charts/chart98.xml"/><Relationship Id="rId4" Type="http://schemas.openxmlformats.org/officeDocument/2006/relationships/chart" Target="../charts/chart9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9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0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5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6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7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8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9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3">
                <a:lumMod val="75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692696"/>
            <a:ext cx="799288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/>
              </a:rPr>
              <a:t>НЕЗАВИСИМАЯ СИСТЕМА ОЦЕНКИ </a:t>
            </a:r>
          </a:p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/>
              </a:rPr>
              <a:t>КАЧЕСТВА ОБРАЗОВАНИЯ</a:t>
            </a:r>
            <a:endParaRPr lang="ru-RU" sz="4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69571348"/>
              </p:ext>
            </p:extLst>
          </p:nvPr>
        </p:nvGraphicFramePr>
        <p:xfrm>
          <a:off x="1979712" y="1700808"/>
          <a:ext cx="6408712" cy="367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835696" y="548680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Удовлетворяет ли Вас качество оказываемых в дошкольном образовательном учреждении дополнительных образовательных услуг (кружки, секции, студии)?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38249950"/>
              </p:ext>
            </p:extLst>
          </p:nvPr>
        </p:nvGraphicFramePr>
        <p:xfrm>
          <a:off x="2051720" y="1700808"/>
          <a:ext cx="604867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011692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404664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Вы можете оценить Ваши взаимоотношения с воспитателями группы?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95097040"/>
              </p:ext>
            </p:extLst>
          </p:nvPr>
        </p:nvGraphicFramePr>
        <p:xfrm>
          <a:off x="1907704" y="1988840"/>
          <a:ext cx="6264696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90965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08241632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03648" y="188641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Вы можете оценить Ваши взаимоотношения с администрацией, педагогами и сотрудниками ДОУ?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97246651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29860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07168021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03648" y="188641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                    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89176105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19672" y="373307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Вы можете оценить Ваши взаимоотношения с родителями других воспитанников группы, которую посещает Ваш ребенок?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0967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8147186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03648" y="188641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                    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98422223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19672" y="373307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88641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бы Вы охарактеризовали собственное отношение к дошкольному образовательному учреждению, которое посещает Ваш ребенок?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44649447"/>
              </p:ext>
            </p:extLst>
          </p:nvPr>
        </p:nvGraphicFramePr>
        <p:xfrm>
          <a:off x="1907704" y="1340768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658507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51165059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03648" y="188641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Из каких основных источников Вы получаете информацию о результатах освоения Вашим ребенком содержания образовательной программы, особенностях организации образовательного процесса? 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09771797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19672" y="373307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47212617"/>
              </p:ext>
            </p:extLst>
          </p:nvPr>
        </p:nvGraphicFramePr>
        <p:xfrm>
          <a:off x="1785918" y="1714488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748886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53740891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62869641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19672" y="373307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Учитывается ли Ваше мнение при принятии решений в управлении дошкольным образовательным учреждением?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38031319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54708281"/>
              </p:ext>
            </p:extLst>
          </p:nvPr>
        </p:nvGraphicFramePr>
        <p:xfrm>
          <a:off x="1907704" y="1556792"/>
          <a:ext cx="604867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645868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27075461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98089322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69751250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19672" y="188640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Насколько Вы удовлетворены участием в управлении дошкольным образовательным учреждением (решение финансовых проблем, выбор спектра дополнительных услуг, реализация содержательных и финансовых проектов)?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46024410"/>
              </p:ext>
            </p:extLst>
          </p:nvPr>
        </p:nvGraphicFramePr>
        <p:xfrm>
          <a:off x="1907704" y="1700808"/>
          <a:ext cx="640871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658317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83150040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45241020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98890722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1967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373306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Удовлетворяет ли Вас качество воспитания и обучения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в детском саду?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40497957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177238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85762679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8098883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72931751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5480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01298590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79605332"/>
              </p:ext>
            </p:extLst>
          </p:nvPr>
        </p:nvGraphicFramePr>
        <p:xfrm>
          <a:off x="2051720" y="1412776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47667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557973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бы Вы охарактеризовали отношение Вашего ребенка к детскому саду?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29329417"/>
              </p:ext>
            </p:extLst>
          </p:nvPr>
        </p:nvGraphicFramePr>
        <p:xfrm>
          <a:off x="1754802" y="1412776"/>
          <a:ext cx="605755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3098532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08720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</a:t>
            </a:r>
            <a:r>
              <a:rPr lang="ru-RU" sz="3200" b="1" dirty="0" smtClean="0">
                <a:solidFill>
                  <a:srgbClr val="C00000"/>
                </a:solidFill>
              </a:rPr>
              <a:t>езультаты </a:t>
            </a:r>
            <a:r>
              <a:rPr lang="ru-RU" sz="3200" b="1" dirty="0">
                <a:solidFill>
                  <a:srgbClr val="C00000"/>
                </a:solidFill>
              </a:rPr>
              <a:t>анкетирования с целью  выявлению уровня удовлетворенности </a:t>
            </a:r>
            <a:r>
              <a:rPr lang="ru-RU" sz="3200" b="1" dirty="0" smtClean="0">
                <a:solidFill>
                  <a:srgbClr val="C00000"/>
                </a:solidFill>
              </a:rPr>
              <a:t>педагогической и </a:t>
            </a:r>
            <a:r>
              <a:rPr lang="ru-RU" sz="3200" b="1" dirty="0">
                <a:solidFill>
                  <a:srgbClr val="C00000"/>
                </a:solidFill>
              </a:rPr>
              <a:t>родительской </a:t>
            </a:r>
            <a:r>
              <a:rPr lang="ru-RU" sz="3200" b="1" dirty="0" smtClean="0">
                <a:solidFill>
                  <a:srgbClr val="C00000"/>
                </a:solidFill>
              </a:rPr>
              <a:t>общественности образовательными </a:t>
            </a:r>
            <a:r>
              <a:rPr lang="ru-RU" sz="3200" b="1" dirty="0">
                <a:solidFill>
                  <a:srgbClr val="C00000"/>
                </a:solidFill>
              </a:rPr>
              <a:t>услугами </a:t>
            </a:r>
            <a:r>
              <a:rPr lang="ru-RU" sz="3200" b="1" dirty="0" smtClean="0">
                <a:solidFill>
                  <a:srgbClr val="C00000"/>
                </a:solidFill>
              </a:rPr>
              <a:t>дошкольного образования.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702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20217713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17912294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26704061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5480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30053996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93908208"/>
              </p:ext>
            </p:extLst>
          </p:nvPr>
        </p:nvGraphicFramePr>
        <p:xfrm>
          <a:off x="2051720" y="1412776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47667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4802" y="557972"/>
            <a:ext cx="68407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Удовлетворяют ли Вас профессиональные качества педагогов, работающих с Вашим ребенком, их заинтересованность в достижении Вашим ребенком положительных результатов в освоении образовательной программы?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70295619"/>
              </p:ext>
            </p:extLst>
          </p:nvPr>
        </p:nvGraphicFramePr>
        <p:xfrm>
          <a:off x="1979712" y="1628800"/>
          <a:ext cx="59766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0455946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72112640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1254051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7861066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5480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8653593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58740231"/>
              </p:ext>
            </p:extLst>
          </p:nvPr>
        </p:nvGraphicFramePr>
        <p:xfrm>
          <a:off x="2051720" y="1412776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47667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4802" y="557972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33394871"/>
              </p:ext>
            </p:extLst>
          </p:nvPr>
        </p:nvGraphicFramePr>
        <p:xfrm>
          <a:off x="1979712" y="1628800"/>
          <a:ext cx="59766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260648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Вы оцениваете материально-техническую оснащенность группового помещения детского сада?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451393"/>
              </p:ext>
            </p:extLst>
          </p:nvPr>
        </p:nvGraphicFramePr>
        <p:xfrm>
          <a:off x="1979712" y="1484784"/>
          <a:ext cx="597666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562222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72112640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1254051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7861066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5480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8653593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58740231"/>
              </p:ext>
            </p:extLst>
          </p:nvPr>
        </p:nvGraphicFramePr>
        <p:xfrm>
          <a:off x="2051720" y="1412776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47667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4802" y="557972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33394871"/>
              </p:ext>
            </p:extLst>
          </p:nvPr>
        </p:nvGraphicFramePr>
        <p:xfrm>
          <a:off x="1979712" y="1628800"/>
          <a:ext cx="59766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260648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Вы оцениваете материально-техническую оснащенность спортивного зала детского сада?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451393"/>
              </p:ext>
            </p:extLst>
          </p:nvPr>
        </p:nvGraphicFramePr>
        <p:xfrm>
          <a:off x="1979712" y="1484784"/>
          <a:ext cx="597666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5622222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72112640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1254051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7861066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5480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8653593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58740231"/>
              </p:ext>
            </p:extLst>
          </p:nvPr>
        </p:nvGraphicFramePr>
        <p:xfrm>
          <a:off x="2051720" y="1412776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47667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4802" y="557972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33394871"/>
              </p:ext>
            </p:extLst>
          </p:nvPr>
        </p:nvGraphicFramePr>
        <p:xfrm>
          <a:off x="1979712" y="1628800"/>
          <a:ext cx="59766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260648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Вы оцениваете материально-техническую оснащенность музыкального зала детского сада?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451393"/>
              </p:ext>
            </p:extLst>
          </p:nvPr>
        </p:nvGraphicFramePr>
        <p:xfrm>
          <a:off x="1979712" y="1484784"/>
          <a:ext cx="597666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5622222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72112640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1254051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7861066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5480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8653593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58740231"/>
              </p:ext>
            </p:extLst>
          </p:nvPr>
        </p:nvGraphicFramePr>
        <p:xfrm>
          <a:off x="2051720" y="1412776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47667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4802" y="557972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33394871"/>
              </p:ext>
            </p:extLst>
          </p:nvPr>
        </p:nvGraphicFramePr>
        <p:xfrm>
          <a:off x="1979712" y="1628800"/>
          <a:ext cx="59766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260648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Вы оцениваете материально-техническую оснащенность спортивной (игровой)  площадки на территории детского сада?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451393"/>
              </p:ext>
            </p:extLst>
          </p:nvPr>
        </p:nvGraphicFramePr>
        <p:xfrm>
          <a:off x="1979712" y="1484784"/>
          <a:ext cx="597666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562222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72112640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1254051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7861066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5480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8653593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58740231"/>
              </p:ext>
            </p:extLst>
          </p:nvPr>
        </p:nvGraphicFramePr>
        <p:xfrm>
          <a:off x="2051720" y="1412776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47667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4802" y="557972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33394871"/>
              </p:ext>
            </p:extLst>
          </p:nvPr>
        </p:nvGraphicFramePr>
        <p:xfrm>
          <a:off x="1979712" y="1628800"/>
          <a:ext cx="59766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260648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Участвуете ли Вы в обсуждении образовательной программы, по которой Ваш ребенок получает коррекционную поддержку?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451393"/>
              </p:ext>
            </p:extLst>
          </p:nvPr>
        </p:nvGraphicFramePr>
        <p:xfrm>
          <a:off x="1979712" y="1484784"/>
          <a:ext cx="597666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562222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72112640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1254051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7861066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5480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8653593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58740231"/>
              </p:ext>
            </p:extLst>
          </p:nvPr>
        </p:nvGraphicFramePr>
        <p:xfrm>
          <a:off x="2051720" y="1412776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47667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4802" y="557972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33394871"/>
              </p:ext>
            </p:extLst>
          </p:nvPr>
        </p:nvGraphicFramePr>
        <p:xfrm>
          <a:off x="1979712" y="1628800"/>
          <a:ext cx="59766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260648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Оказывает ли Вам дошкольное учреждение консультационные услуги, в том числе оказываемые через сайт учреждения, 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</a:rPr>
              <a:t>блоги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специалистов и воспитателей?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451393"/>
              </p:ext>
            </p:extLst>
          </p:nvPr>
        </p:nvGraphicFramePr>
        <p:xfrm>
          <a:off x="1979712" y="1484784"/>
          <a:ext cx="597666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562222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72112640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1254051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7861066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5480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8653593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58740231"/>
              </p:ext>
            </p:extLst>
          </p:nvPr>
        </p:nvGraphicFramePr>
        <p:xfrm>
          <a:off x="2051720" y="1412776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47667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4802" y="557972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33394871"/>
              </p:ext>
            </p:extLst>
          </p:nvPr>
        </p:nvGraphicFramePr>
        <p:xfrm>
          <a:off x="1979712" y="1628800"/>
          <a:ext cx="59766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260648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Насколько руководитель, воспитатели и специалисты внимательны к Вашим вопросам по коррекции развития ребенка?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451393"/>
              </p:ext>
            </p:extLst>
          </p:nvPr>
        </p:nvGraphicFramePr>
        <p:xfrm>
          <a:off x="1979712" y="1484784"/>
          <a:ext cx="597666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5622222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72112640"/>
              </p:ext>
            </p:extLst>
          </p:nvPr>
        </p:nvGraphicFramePr>
        <p:xfrm>
          <a:off x="1907704" y="2204864"/>
          <a:ext cx="619268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1254051"/>
              </p:ext>
            </p:extLst>
          </p:nvPr>
        </p:nvGraphicFramePr>
        <p:xfrm>
          <a:off x="2051720" y="1916832"/>
          <a:ext cx="619268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7861066"/>
              </p:ext>
            </p:extLst>
          </p:nvPr>
        </p:nvGraphicFramePr>
        <p:xfrm>
          <a:off x="1835696" y="1196752"/>
          <a:ext cx="648072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54802" y="188640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58653593"/>
              </p:ext>
            </p:extLst>
          </p:nvPr>
        </p:nvGraphicFramePr>
        <p:xfrm>
          <a:off x="1979712" y="1700808"/>
          <a:ext cx="619268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58740231"/>
              </p:ext>
            </p:extLst>
          </p:nvPr>
        </p:nvGraphicFramePr>
        <p:xfrm>
          <a:off x="2051720" y="1412776"/>
          <a:ext cx="633670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47667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4802" y="557972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933394871"/>
              </p:ext>
            </p:extLst>
          </p:nvPr>
        </p:nvGraphicFramePr>
        <p:xfrm>
          <a:off x="1979712" y="1628800"/>
          <a:ext cx="59766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260648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Оцените собственную удовлетворенность от коррекционно-развивающих мероприятий, предоставляемых Вашему ребенку.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2451393"/>
              </p:ext>
            </p:extLst>
          </p:nvPr>
        </p:nvGraphicFramePr>
        <p:xfrm>
          <a:off x="1979712" y="1484784"/>
          <a:ext cx="597666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5622222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908720"/>
            <a:ext cx="69127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Мнения </a:t>
            </a:r>
            <a:r>
              <a:rPr lang="ru-RU" sz="32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педагогов о качестве услуг, предоставляемых </a:t>
            </a:r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дошкольными образовательными  учреждениями. </a:t>
            </a:r>
          </a:p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Участники - педагогические работники,  количество 107 человек.</a:t>
            </a:r>
            <a:endParaRPr lang="ru-RU" sz="3200" b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770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404664"/>
            <a:ext cx="72008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24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Удовлетворенность  </a:t>
            </a:r>
          </a:p>
          <a:p>
            <a:pPr algn="ctr"/>
            <a:r>
              <a:rPr lang="ru-RU" sz="3200" b="1" dirty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одителей  качеством </a:t>
            </a:r>
          </a:p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дошкольного  образования. </a:t>
            </a:r>
          </a:p>
          <a:p>
            <a:pPr algn="ctr"/>
            <a:endParaRPr lang="ru-RU" sz="3200" b="1" cap="none" spc="0" dirty="0" smtClean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Всего  приняли  участие</a:t>
            </a:r>
          </a:p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 267 родителей обучающихся</a:t>
            </a:r>
            <a:endParaRPr lang="ru-RU" sz="3200" b="1" cap="none" spc="0" dirty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48718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764705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Количество педагогов, 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принявших  участие  в опросе в разрезе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каждого детского сада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33863512"/>
              </p:ext>
            </p:extLst>
          </p:nvPr>
        </p:nvGraphicFramePr>
        <p:xfrm>
          <a:off x="1403648" y="1844824"/>
          <a:ext cx="684076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8248907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500042"/>
            <a:ext cx="5643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Количество педагогов,  принявших  участие  в опросе в разрезе каждого детского сада.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428604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Оцените собственную удовлетворенность организацией образовательного процесса (нагрузка, режим занятий и т.д.).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34948679"/>
              </p:ext>
            </p:extLst>
          </p:nvPr>
        </p:nvGraphicFramePr>
        <p:xfrm>
          <a:off x="2143108" y="1643050"/>
          <a:ext cx="5904656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8803853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36085096"/>
              </p:ext>
            </p:extLst>
          </p:nvPr>
        </p:nvGraphicFramePr>
        <p:xfrm>
          <a:off x="2286000" y="2057400"/>
          <a:ext cx="5598368" cy="396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07704" y="692697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Оцените собственную удовлетворенность </a:t>
            </a:r>
            <a:endParaRPr lang="ru-RU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условиями труда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7851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/>
        </p:nvGraphicFramePr>
        <p:xfrm>
          <a:off x="2286000" y="2057400"/>
          <a:ext cx="5643586" cy="3443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835696" y="908721"/>
            <a:ext cx="6192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</a:rPr>
              <a:t>Оцените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собственную удовлетворенность содержанием труда.</a:t>
            </a:r>
            <a:endParaRPr lang="ru-RU" sz="20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9148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84069630"/>
              </p:ext>
            </p:extLst>
          </p:nvPr>
        </p:nvGraphicFramePr>
        <p:xfrm>
          <a:off x="2286000" y="2057400"/>
          <a:ext cx="5598368" cy="396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91680" y="404665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Оцените удовлетворенность оценкой Вашего труда со стороны родителей Ваших воспитанников.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9148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84069630"/>
              </p:ext>
            </p:extLst>
          </p:nvPr>
        </p:nvGraphicFramePr>
        <p:xfrm>
          <a:off x="2286000" y="2057400"/>
          <a:ext cx="5598368" cy="396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91680" y="404665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Оцените удовлетворенность содержанием Вашего труда со стороны коллег и администрации дошкольного образовательного учреждения.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9148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84069630"/>
              </p:ext>
            </p:extLst>
          </p:nvPr>
        </p:nvGraphicFramePr>
        <p:xfrm>
          <a:off x="2286000" y="2057400"/>
          <a:ext cx="5598368" cy="396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91680" y="404665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Оцените собственную удовлетворенность заработной платой.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9148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4571915"/>
              </p:ext>
            </p:extLst>
          </p:nvPr>
        </p:nvGraphicFramePr>
        <p:xfrm>
          <a:off x="2051720" y="1700808"/>
          <a:ext cx="57606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07704" y="620689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Вы можете оценить Ваши взаимоотношения с коллегами?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5821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84069630"/>
              </p:ext>
            </p:extLst>
          </p:nvPr>
        </p:nvGraphicFramePr>
        <p:xfrm>
          <a:off x="2286000" y="2057400"/>
          <a:ext cx="5598368" cy="396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91680" y="404665"/>
            <a:ext cx="65527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accent3">
                    <a:lumMod val="75000"/>
                  </a:schemeClr>
                </a:solidFill>
              </a:rPr>
              <a:t>Как Вы можете оценить Ваши взаимоотношения с администрацией?</a:t>
            </a:r>
            <a:endParaRPr lang="ru-RU" sz="23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914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Кол-во  родителей,  принявших  участие в  каждом детском саду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61364448"/>
              </p:ext>
            </p:extLst>
          </p:nvPr>
        </p:nvGraphicFramePr>
        <p:xfrm>
          <a:off x="1691680" y="1556792"/>
          <a:ext cx="655272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4955461"/>
              </p:ext>
            </p:extLst>
          </p:nvPr>
        </p:nvGraphicFramePr>
        <p:xfrm>
          <a:off x="1691680" y="1556792"/>
          <a:ext cx="6880848" cy="3515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464689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4571915"/>
              </p:ext>
            </p:extLst>
          </p:nvPr>
        </p:nvGraphicFramePr>
        <p:xfrm>
          <a:off x="2051720" y="1700808"/>
          <a:ext cx="57606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07704" y="620689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Вы можете оценить Ваши взаимоотношения с родителями воспитанников?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5821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4571915"/>
              </p:ext>
            </p:extLst>
          </p:nvPr>
        </p:nvGraphicFramePr>
        <p:xfrm>
          <a:off x="2051720" y="1700808"/>
          <a:ext cx="57606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07704" y="620689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Оцените сложившийся нравственно-психологический климат в дошкольном образовательном учреждении.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5821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4571915"/>
              </p:ext>
            </p:extLst>
          </p:nvPr>
        </p:nvGraphicFramePr>
        <p:xfrm>
          <a:off x="2051720" y="1700808"/>
          <a:ext cx="57606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07704" y="620689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Привлекают ли Вас к проектированию основной образовательной программы дошкольного образовательного учреждения?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5821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4571915"/>
              </p:ext>
            </p:extLst>
          </p:nvPr>
        </p:nvGraphicFramePr>
        <p:xfrm>
          <a:off x="2051720" y="1700808"/>
          <a:ext cx="57606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07704" y="620689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Учитываются ли Ваши потребности или затруднения, возникающие в профессиональной деятельности, при направлении Вас на курсы повышения квалификации?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5821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84069630"/>
              </p:ext>
            </p:extLst>
          </p:nvPr>
        </p:nvGraphicFramePr>
        <p:xfrm>
          <a:off x="2286000" y="2057400"/>
          <a:ext cx="5598368" cy="396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91680" y="404665"/>
            <a:ext cx="65527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Принимаете ли Вы участие в разработке локальных актов учреждения (регламента занятий, учебного плана, Устава дошкольного образовательного учреждения, правил внутреннего трудового распорядка, Положения о стимулирующих выплатах и пр.)?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9148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4571915"/>
              </p:ext>
            </p:extLst>
          </p:nvPr>
        </p:nvGraphicFramePr>
        <p:xfrm>
          <a:off x="2051720" y="1700808"/>
          <a:ext cx="57606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07704" y="620689"/>
            <a:ext cx="65527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Существует ли у Вас возможность свободного доступа к документам, регламентирующим организацию образовательного процесса (Устав ДОУ, примерные образовательные программы дошкольного образования, основная образовательная программа дошкольного образовательного учреждения и пр.)?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5821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4571915"/>
              </p:ext>
            </p:extLst>
          </p:nvPr>
        </p:nvGraphicFramePr>
        <p:xfrm>
          <a:off x="2051720" y="1700808"/>
          <a:ext cx="57606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07704" y="620689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Принимаете ли Вы участие в разработке адаптированной образовательной программы для детей дошкольного возраста с ОВЗ?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5821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04571915"/>
              </p:ext>
            </p:extLst>
          </p:nvPr>
        </p:nvGraphicFramePr>
        <p:xfrm>
          <a:off x="2051720" y="1700808"/>
          <a:ext cx="57606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07704" y="620689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Оцените, пожалуйста, степень Вашей готовности к работе  с детьми с ограниченными возможностями здоровья.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5821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9978" y="404664"/>
            <a:ext cx="81340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chemeClr val="accent3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Образовательные организации</a:t>
            </a:r>
            <a:endParaRPr lang="ru-RU" sz="4400" b="1" cap="none" spc="0" dirty="0">
              <a:ln/>
              <a:solidFill>
                <a:schemeClr val="accent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443841"/>
            <a:ext cx="770485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используют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результаты независимой оценки качества образования для решения задач, отраженных  в основной образовательной программе (программах) образовательной организации, повышения эффективности деятельности, достижения результатов освоения образовательных программ, соответствующих требованиям федеральных государственных образовательных стандартов;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обеспечивают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открытость и доступ к всесторонней информации   об осуществлении независимой оценки качества образования на всех ее этапах;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Кол-во  родителей,  принявших  участие в  каждом детском саду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161364448"/>
              </p:ext>
            </p:extLst>
          </p:nvPr>
        </p:nvGraphicFramePr>
        <p:xfrm>
          <a:off x="1691680" y="1556792"/>
          <a:ext cx="5309212" cy="3658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4955461"/>
              </p:ext>
            </p:extLst>
          </p:nvPr>
        </p:nvGraphicFramePr>
        <p:xfrm>
          <a:off x="1691680" y="1556792"/>
          <a:ext cx="6880848" cy="3515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4646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6632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чем Вы видите смысл </a:t>
            </a:r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образования?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12319956"/>
              </p:ext>
            </p:extLst>
          </p:nvPr>
        </p:nvGraphicFramePr>
        <p:xfrm>
          <a:off x="1691680" y="1556792"/>
          <a:ext cx="655272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420924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8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</a:rPr>
              <a:t>Удовлетворяет ли Вас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система закаливания 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в детском саду?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08050391"/>
              </p:ext>
            </p:extLst>
          </p:nvPr>
        </p:nvGraphicFramePr>
        <p:xfrm>
          <a:off x="1907704" y="1916832"/>
          <a:ext cx="6408712" cy="367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091725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36380179"/>
              </p:ext>
            </p:extLst>
          </p:nvPr>
        </p:nvGraphicFramePr>
        <p:xfrm>
          <a:off x="1979712" y="1700808"/>
          <a:ext cx="6408712" cy="367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63688" y="476673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Удовлетворяет ли Вас питание ребёнка в детском саду?</a:t>
            </a: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41986610"/>
              </p:ext>
            </p:extLst>
          </p:nvPr>
        </p:nvGraphicFramePr>
        <p:xfrm>
          <a:off x="1763688" y="1556792"/>
          <a:ext cx="6624736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789612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8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Неудовлетворенность питанием по каждому детскому саду: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500042"/>
            <a:ext cx="7287893" cy="735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МАДОУ № 8: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однообразное питание, мало овощей и фруктов, не вкусно готовят, 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скудный полдник;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ребёнок не наедается;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мало мясного и фруктов за такую плату.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МАДОУ № 17: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однообразное меню каждую неделю; нет фруктов и салатов; скудный полдник.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МАДОУ № 19: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мало фруктов (практически нет) и свежих овощей;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ребёнок приходит и детского сада голодный, видимо не достает объема;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однообразный рацион, отсутствие фруктов и свежих овощей.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МАДОУ № 20: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отсутствуют свежие фрукты и овощи (салаты). Необходим второй завтрак.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МАДОУ № 25: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ребёнок не наедается.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МАДОУ № 38: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мало фруктов, плохая витаминизация.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МАДОУ № 44: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пища однообразная, меню не обновляется;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совсем нет фруктов.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МАДОУ № 56: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однообразное меню, готовят не вкусно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МАДОУ № 60:</a:t>
            </a:r>
          </a:p>
          <a:p>
            <a:pPr>
              <a:buFont typeface="Arial" pitchFamily="34" charset="0"/>
              <a:buChar char="•"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еда не вкусная, фрукты дают не всем группам и только с собой. </a:t>
            </a:r>
          </a:p>
          <a:p>
            <a:pPr>
              <a:buFont typeface="Arial" pitchFamily="34" charset="0"/>
              <a:buChar char="•"/>
            </a:pPr>
            <a:endParaRPr lang="ru-RU" sz="1600" dirty="0" smtClean="0"/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sz="1600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917250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2273</TotalTime>
  <Words>885</Words>
  <Application>Microsoft Office PowerPoint</Application>
  <PresentationFormat>Экран (4:3)</PresentationFormat>
  <Paragraphs>135</Paragraphs>
  <Slides>48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Hed</dc:creator>
  <cp:lastModifiedBy>User</cp:lastModifiedBy>
  <cp:revision>145</cp:revision>
  <dcterms:created xsi:type="dcterms:W3CDTF">2014-12-21T13:00:07Z</dcterms:created>
  <dcterms:modified xsi:type="dcterms:W3CDTF">2016-05-04T18:13:11Z</dcterms:modified>
</cp:coreProperties>
</file>