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316"/>
                </a:lnTo>
                <a:lnTo>
                  <a:pt x="1020241" y="507491"/>
                </a:lnTo>
                <a:lnTo>
                  <a:pt x="1120635" y="507491"/>
                </a:lnTo>
                <a:lnTo>
                  <a:pt x="1125270" y="502665"/>
                </a:lnTo>
                <a:lnTo>
                  <a:pt x="1126820" y="501141"/>
                </a:lnTo>
                <a:lnTo>
                  <a:pt x="1359408" y="269239"/>
                </a:lnTo>
                <a:lnTo>
                  <a:pt x="1366456" y="254952"/>
                </a:lnTo>
                <a:lnTo>
                  <a:pt x="1364694" y="247808"/>
                </a:lnTo>
                <a:lnTo>
                  <a:pt x="1359408" y="240664"/>
                </a:lnTo>
                <a:lnTo>
                  <a:pt x="1130261" y="11937"/>
                </a:lnTo>
                <a:lnTo>
                  <a:pt x="1125270" y="11937"/>
                </a:lnTo>
                <a:lnTo>
                  <a:pt x="1125270" y="7112"/>
                </a:lnTo>
                <a:lnTo>
                  <a:pt x="1120635" y="7112"/>
                </a:lnTo>
                <a:lnTo>
                  <a:pt x="1115822" y="2412"/>
                </a:lnTo>
                <a:lnTo>
                  <a:pt x="1020241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32459" y="1176527"/>
            <a:ext cx="2807335" cy="452755"/>
          </a:xfrm>
          <a:custGeom>
            <a:avLst/>
            <a:gdLst/>
            <a:ahLst/>
            <a:cxnLst/>
            <a:rect l="l" t="t" r="r" b="b"/>
            <a:pathLst>
              <a:path w="2807335" h="452755">
                <a:moveTo>
                  <a:pt x="2731769" y="0"/>
                </a:moveTo>
                <a:lnTo>
                  <a:pt x="75438" y="0"/>
                </a:lnTo>
                <a:lnTo>
                  <a:pt x="46071" y="5929"/>
                </a:lnTo>
                <a:lnTo>
                  <a:pt x="22093" y="22098"/>
                </a:lnTo>
                <a:lnTo>
                  <a:pt x="5927" y="46077"/>
                </a:lnTo>
                <a:lnTo>
                  <a:pt x="0" y="75437"/>
                </a:lnTo>
                <a:lnTo>
                  <a:pt x="0" y="377189"/>
                </a:lnTo>
                <a:lnTo>
                  <a:pt x="5927" y="406550"/>
                </a:lnTo>
                <a:lnTo>
                  <a:pt x="22093" y="430529"/>
                </a:lnTo>
                <a:lnTo>
                  <a:pt x="46071" y="446698"/>
                </a:lnTo>
                <a:lnTo>
                  <a:pt x="75438" y="452627"/>
                </a:lnTo>
                <a:lnTo>
                  <a:pt x="2731769" y="452627"/>
                </a:lnTo>
                <a:lnTo>
                  <a:pt x="2761130" y="446698"/>
                </a:lnTo>
                <a:lnTo>
                  <a:pt x="2785109" y="430529"/>
                </a:lnTo>
                <a:lnTo>
                  <a:pt x="2801278" y="406550"/>
                </a:lnTo>
                <a:lnTo>
                  <a:pt x="2807207" y="377189"/>
                </a:lnTo>
                <a:lnTo>
                  <a:pt x="2807207" y="75437"/>
                </a:lnTo>
                <a:lnTo>
                  <a:pt x="2801278" y="46077"/>
                </a:lnTo>
                <a:lnTo>
                  <a:pt x="2785109" y="22098"/>
                </a:lnTo>
                <a:lnTo>
                  <a:pt x="2761130" y="5929"/>
                </a:lnTo>
                <a:lnTo>
                  <a:pt x="2731769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32459" y="1176527"/>
            <a:ext cx="2807335" cy="452755"/>
          </a:xfrm>
          <a:custGeom>
            <a:avLst/>
            <a:gdLst/>
            <a:ahLst/>
            <a:cxnLst/>
            <a:rect l="l" t="t" r="r" b="b"/>
            <a:pathLst>
              <a:path w="2807335" h="452755">
                <a:moveTo>
                  <a:pt x="0" y="75437"/>
                </a:moveTo>
                <a:lnTo>
                  <a:pt x="5927" y="46077"/>
                </a:lnTo>
                <a:lnTo>
                  <a:pt x="22093" y="22098"/>
                </a:lnTo>
                <a:lnTo>
                  <a:pt x="46071" y="5929"/>
                </a:lnTo>
                <a:lnTo>
                  <a:pt x="75438" y="0"/>
                </a:lnTo>
                <a:lnTo>
                  <a:pt x="2731769" y="0"/>
                </a:lnTo>
                <a:lnTo>
                  <a:pt x="2761130" y="5929"/>
                </a:lnTo>
                <a:lnTo>
                  <a:pt x="2785109" y="22098"/>
                </a:lnTo>
                <a:lnTo>
                  <a:pt x="2801278" y="46077"/>
                </a:lnTo>
                <a:lnTo>
                  <a:pt x="2807207" y="75437"/>
                </a:lnTo>
                <a:lnTo>
                  <a:pt x="2807207" y="377189"/>
                </a:lnTo>
                <a:lnTo>
                  <a:pt x="2801278" y="406550"/>
                </a:lnTo>
                <a:lnTo>
                  <a:pt x="2785109" y="430529"/>
                </a:lnTo>
                <a:lnTo>
                  <a:pt x="2761130" y="446698"/>
                </a:lnTo>
                <a:lnTo>
                  <a:pt x="2731769" y="452627"/>
                </a:lnTo>
                <a:lnTo>
                  <a:pt x="75438" y="452627"/>
                </a:lnTo>
                <a:lnTo>
                  <a:pt x="46071" y="446698"/>
                </a:lnTo>
                <a:lnTo>
                  <a:pt x="22093" y="430529"/>
                </a:lnTo>
                <a:lnTo>
                  <a:pt x="5927" y="406550"/>
                </a:lnTo>
                <a:lnTo>
                  <a:pt x="0" y="377189"/>
                </a:lnTo>
                <a:lnTo>
                  <a:pt x="0" y="75437"/>
                </a:lnTo>
                <a:close/>
              </a:path>
            </a:pathLst>
          </a:custGeom>
          <a:ln w="9143">
            <a:solidFill>
              <a:srgbClr val="8AA1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81200" cy="68579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981200" cy="68579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1708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316"/>
                </a:lnTo>
                <a:lnTo>
                  <a:pt x="1020241" y="507491"/>
                </a:lnTo>
                <a:lnTo>
                  <a:pt x="1120635" y="507491"/>
                </a:lnTo>
                <a:lnTo>
                  <a:pt x="1125270" y="502665"/>
                </a:lnTo>
                <a:lnTo>
                  <a:pt x="1126820" y="501141"/>
                </a:lnTo>
                <a:lnTo>
                  <a:pt x="1359408" y="269239"/>
                </a:lnTo>
                <a:lnTo>
                  <a:pt x="1366456" y="254952"/>
                </a:lnTo>
                <a:lnTo>
                  <a:pt x="1364694" y="247808"/>
                </a:lnTo>
                <a:lnTo>
                  <a:pt x="1359408" y="240664"/>
                </a:lnTo>
                <a:lnTo>
                  <a:pt x="1130261" y="11937"/>
                </a:lnTo>
                <a:lnTo>
                  <a:pt x="1125270" y="11937"/>
                </a:lnTo>
                <a:lnTo>
                  <a:pt x="1125270" y="7112"/>
                </a:lnTo>
                <a:lnTo>
                  <a:pt x="1120635" y="7112"/>
                </a:lnTo>
                <a:lnTo>
                  <a:pt x="1115822" y="2412"/>
                </a:lnTo>
                <a:lnTo>
                  <a:pt x="1020241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7573" y="1654556"/>
            <a:ext cx="5699759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66571" y="2612897"/>
            <a:ext cx="5612130" cy="2823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0631"/>
            <a:ext cx="1371600" cy="782320"/>
          </a:xfrm>
          <a:custGeom>
            <a:avLst/>
            <a:gdLst/>
            <a:ahLst/>
            <a:cxnLst/>
            <a:rect l="l" t="t" r="r" b="b"/>
            <a:pathLst>
              <a:path w="1371600" h="782320">
                <a:moveTo>
                  <a:pt x="0" y="0"/>
                </a:moveTo>
                <a:lnTo>
                  <a:pt x="0" y="780982"/>
                </a:lnTo>
                <a:lnTo>
                  <a:pt x="974623" y="781720"/>
                </a:lnTo>
                <a:lnTo>
                  <a:pt x="984288" y="780912"/>
                </a:lnTo>
                <a:lnTo>
                  <a:pt x="992197" y="778783"/>
                </a:lnTo>
                <a:lnTo>
                  <a:pt x="998347" y="775773"/>
                </a:lnTo>
                <a:lnTo>
                  <a:pt x="1002741" y="772322"/>
                </a:lnTo>
                <a:lnTo>
                  <a:pt x="1002741" y="767623"/>
                </a:lnTo>
                <a:lnTo>
                  <a:pt x="1007427" y="767623"/>
                </a:lnTo>
                <a:lnTo>
                  <a:pt x="1363980" y="411134"/>
                </a:lnTo>
                <a:lnTo>
                  <a:pt x="1369266" y="402564"/>
                </a:lnTo>
                <a:lnTo>
                  <a:pt x="1371028" y="391814"/>
                </a:lnTo>
                <a:lnTo>
                  <a:pt x="1369266" y="380184"/>
                </a:lnTo>
                <a:lnTo>
                  <a:pt x="1363980" y="368970"/>
                </a:lnTo>
                <a:lnTo>
                  <a:pt x="1007427" y="17180"/>
                </a:lnTo>
                <a:lnTo>
                  <a:pt x="1007427" y="12354"/>
                </a:lnTo>
                <a:lnTo>
                  <a:pt x="1002741" y="12354"/>
                </a:lnTo>
                <a:lnTo>
                  <a:pt x="998347" y="8977"/>
                </a:lnTo>
                <a:lnTo>
                  <a:pt x="992197" y="6004"/>
                </a:lnTo>
                <a:lnTo>
                  <a:pt x="984288" y="3889"/>
                </a:lnTo>
                <a:lnTo>
                  <a:pt x="974623" y="3083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2585" y="1474165"/>
            <a:ext cx="587565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255" marR="257810" indent="2540" algn="ctr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Краткая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презентация </a:t>
            </a:r>
            <a:r>
              <a:rPr sz="32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32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программы</a:t>
            </a:r>
            <a:endParaRPr sz="3200" dirty="0">
              <a:latin typeface="Times New Roman"/>
              <a:cs typeface="Times New Roman"/>
            </a:endParaRPr>
          </a:p>
          <a:p>
            <a:pPr marL="44450" marR="38735" algn="ctr">
              <a:lnSpc>
                <a:spcPct val="100000"/>
              </a:lnSpc>
            </a:pP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дошкольного 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образовательного </a:t>
            </a:r>
            <a:r>
              <a:rPr sz="3200" b="1" spc="-7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учреждения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(ОП</a:t>
            </a: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ДО</a:t>
            </a:r>
            <a:r>
              <a:rPr sz="32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соответствии</a:t>
            </a:r>
            <a:r>
              <a:rPr sz="32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ФОП)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926" y="358902"/>
            <a:ext cx="569595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Муниципальное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spc="-10" dirty="0" err="1">
                <a:solidFill>
                  <a:srgbClr val="6F2F9F"/>
                </a:solidFill>
                <a:latin typeface="Times New Roman"/>
                <a:cs typeface="Times New Roman"/>
              </a:rPr>
              <a:t>автономное</a:t>
            </a:r>
            <a:r>
              <a:rPr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lang="ru-RU" sz="1800" spc="-30" dirty="0">
                <a:solidFill>
                  <a:srgbClr val="6F2F9F"/>
                </a:solidFill>
                <a:latin typeface="Times New Roman"/>
                <a:cs typeface="Times New Roman"/>
              </a:rPr>
              <a:t>дошкольное </a:t>
            </a:r>
            <a:r>
              <a:rPr sz="1800" spc="-5" dirty="0" err="1">
                <a:solidFill>
                  <a:srgbClr val="6F2F9F"/>
                </a:solidFill>
                <a:latin typeface="Times New Roman"/>
                <a:cs typeface="Times New Roman"/>
              </a:rPr>
              <a:t>образовательное</a:t>
            </a:r>
            <a:r>
              <a:rPr sz="1800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учреждение</a:t>
            </a:r>
            <a:endParaRPr sz="1800" dirty="0">
              <a:latin typeface="Times New Roman"/>
              <a:cs typeface="Times New Roman"/>
            </a:endParaRPr>
          </a:p>
          <a:p>
            <a:pPr marR="47625" algn="ctr">
              <a:lnSpc>
                <a:spcPct val="100000"/>
              </a:lnSpc>
            </a:pP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«</a:t>
            </a:r>
            <a:r>
              <a:rPr lang="ru-RU"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Детский сад №19 «Ракета»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81832" y="6192723"/>
            <a:ext cx="2397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err="1">
                <a:solidFill>
                  <a:srgbClr val="6F2F9F"/>
                </a:solidFill>
                <a:latin typeface="Times New Roman"/>
                <a:cs typeface="Times New Roman"/>
              </a:rPr>
              <a:t>п</a:t>
            </a:r>
            <a:r>
              <a:rPr lang="ru-RU" sz="1800" spc="-5" dirty="0" err="1">
                <a:solidFill>
                  <a:srgbClr val="6F2F9F"/>
                </a:solidFill>
                <a:latin typeface="Times New Roman"/>
                <a:cs typeface="Times New Roman"/>
              </a:rPr>
              <a:t>.Двуреченск</a:t>
            </a:r>
            <a:r>
              <a:rPr sz="1800" spc="-5" dirty="0">
                <a:solidFill>
                  <a:srgbClr val="6F2F9F"/>
                </a:solidFill>
                <a:latin typeface="Times New Roman"/>
                <a:cs typeface="Times New Roman"/>
              </a:rPr>
              <a:t>,</a:t>
            </a:r>
            <a:r>
              <a:rPr sz="1800" spc="-10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F2F9F"/>
                </a:solidFill>
                <a:latin typeface="Times New Roman"/>
                <a:cs typeface="Times New Roman"/>
              </a:rPr>
              <a:t>2024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4533391"/>
            <a:ext cx="7762875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9115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культурным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практикам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относят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игровую,</a:t>
            </a:r>
            <a:r>
              <a:rPr sz="1800" spc="-10" dirty="0">
                <a:latin typeface="Times New Roman"/>
                <a:cs typeface="Times New Roman"/>
              </a:rPr>
              <a:t> продуктивную,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познавательно-исследовательскую,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коммуникативную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практики,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чтение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художественной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литературы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(п.24.19.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ФОП</a:t>
            </a:r>
            <a:r>
              <a:rPr sz="1800" spc="-5" dirty="0">
                <a:latin typeface="Times New Roman"/>
                <a:cs typeface="Times New Roman"/>
              </a:rPr>
              <a:t> ДО)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Образовательная</a:t>
            </a:r>
            <a:r>
              <a:rPr spc="-45" dirty="0"/>
              <a:t> </a:t>
            </a:r>
            <a:r>
              <a:rPr spc="-5" dirty="0"/>
              <a:t>деятельность</a:t>
            </a:r>
            <a:r>
              <a:rPr spc="10" dirty="0"/>
              <a:t> </a:t>
            </a:r>
            <a:r>
              <a:rPr dirty="0"/>
              <a:t>в</a:t>
            </a:r>
            <a:r>
              <a:rPr spc="-20" dirty="0"/>
              <a:t> </a:t>
            </a:r>
            <a:r>
              <a:rPr spc="-35" dirty="0"/>
              <a:t>ДОУ </a:t>
            </a:r>
            <a:r>
              <a:rPr spc="-10" dirty="0"/>
              <a:t>включает: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065" y="1959355"/>
            <a:ext cx="80524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911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образовательную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деятельность,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осуществляемую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процессе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различных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видов</a:t>
            </a:r>
            <a:r>
              <a:rPr sz="1800" spc="-10" dirty="0">
                <a:latin typeface="Times New Roman"/>
                <a:cs typeface="Times New Roman"/>
              </a:rPr>
              <a:t> детской </a:t>
            </a:r>
            <a:r>
              <a:rPr sz="1800" dirty="0">
                <a:latin typeface="Times New Roman"/>
                <a:cs typeface="Times New Roman"/>
              </a:rPr>
              <a:t>деятельности;</a:t>
            </a:r>
            <a:endParaRPr sz="1800">
              <a:latin typeface="Times New Roman"/>
              <a:cs typeface="Times New Roman"/>
            </a:endParaRPr>
          </a:p>
          <a:p>
            <a:pPr marL="12700" marR="5080" indent="539115">
              <a:lnSpc>
                <a:spcPct val="100000"/>
              </a:lnSpc>
              <a:tabLst>
                <a:tab pos="2473960" algn="l"/>
                <a:tab pos="4066540" algn="l"/>
                <a:tab pos="5984240" algn="l"/>
                <a:tab pos="6334760" algn="l"/>
                <a:tab pos="7008495" algn="l"/>
              </a:tabLst>
            </a:pPr>
            <a:r>
              <a:rPr sz="1800" dirty="0">
                <a:latin typeface="Times New Roman"/>
                <a:cs typeface="Times New Roman"/>
              </a:rPr>
              <a:t>обра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20" dirty="0">
                <a:latin typeface="Times New Roman"/>
                <a:cs typeface="Times New Roman"/>
              </a:rPr>
              <a:t>н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ю	деяте</a:t>
            </a:r>
            <a:r>
              <a:rPr sz="1800" spc="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ть,	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spc="-35" dirty="0">
                <a:latin typeface="Times New Roman"/>
                <a:cs typeface="Times New Roman"/>
              </a:rPr>
              <a:t>с</a:t>
            </a:r>
            <a:r>
              <a:rPr sz="1800" spc="10" dirty="0">
                <a:latin typeface="Times New Roman"/>
                <a:cs typeface="Times New Roman"/>
              </a:rPr>
              <a:t>у</a:t>
            </a:r>
            <a:r>
              <a:rPr sz="1800" spc="-10" dirty="0">
                <a:latin typeface="Times New Roman"/>
                <a:cs typeface="Times New Roman"/>
              </a:rPr>
              <a:t>щ</a:t>
            </a:r>
            <a:r>
              <a:rPr sz="1800" spc="3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dirty="0">
                <a:latin typeface="Times New Roman"/>
                <a:cs typeface="Times New Roman"/>
              </a:rPr>
              <a:t>яе</a:t>
            </a:r>
            <a:r>
              <a:rPr sz="1800" spc="-10" dirty="0">
                <a:latin typeface="Times New Roman"/>
                <a:cs typeface="Times New Roman"/>
              </a:rPr>
              <a:t>м</a:t>
            </a:r>
            <a:r>
              <a:rPr sz="1800" spc="20" dirty="0">
                <a:latin typeface="Times New Roman"/>
                <a:cs typeface="Times New Roman"/>
              </a:rPr>
              <a:t>у</a:t>
            </a:r>
            <a:r>
              <a:rPr sz="1800" dirty="0">
                <a:latin typeface="Times New Roman"/>
                <a:cs typeface="Times New Roman"/>
              </a:rPr>
              <a:t>ю	в	</a:t>
            </a:r>
            <a:r>
              <a:rPr sz="1800" spc="-75" dirty="0">
                <a:latin typeface="Times New Roman"/>
                <a:cs typeface="Times New Roman"/>
              </a:rPr>
              <a:t>х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spc="-20" dirty="0">
                <a:latin typeface="Times New Roman"/>
                <a:cs typeface="Times New Roman"/>
              </a:rPr>
              <a:t>д</a:t>
            </a:r>
            <a:r>
              <a:rPr sz="1800" dirty="0">
                <a:latin typeface="Times New Roman"/>
                <a:cs typeface="Times New Roman"/>
              </a:rPr>
              <a:t>е	р</a:t>
            </a:r>
            <a:r>
              <a:rPr sz="1800" spc="-1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жимных  процессов;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22596" y="3331209"/>
            <a:ext cx="350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4030" algn="l"/>
                <a:tab pos="1859280" algn="l"/>
              </a:tabLst>
            </a:pPr>
            <a:r>
              <a:rPr sz="1800" spc="-5" dirty="0">
                <a:latin typeface="Times New Roman"/>
                <a:cs typeface="Times New Roman"/>
              </a:rPr>
              <a:t>по	</a:t>
            </a:r>
            <a:r>
              <a:rPr sz="1800" dirty="0">
                <a:latin typeface="Times New Roman"/>
                <a:cs typeface="Times New Roman"/>
              </a:rPr>
              <a:t>реализации	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065" y="3056890"/>
            <a:ext cx="43256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815" marR="5080">
              <a:lnSpc>
                <a:spcPct val="100000"/>
              </a:lnSpc>
              <a:spcBef>
                <a:spcPts val="100"/>
              </a:spcBef>
              <a:tabLst>
                <a:tab pos="2347595" algn="l"/>
                <a:tab pos="2696845" algn="l"/>
                <a:tab pos="3771265" algn="l"/>
              </a:tabLst>
            </a:pPr>
            <a:r>
              <a:rPr sz="1800" dirty="0">
                <a:latin typeface="Times New Roman"/>
                <a:cs typeface="Times New Roman"/>
              </a:rPr>
              <a:t>самостоятельную деятельность детей;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взаи</a:t>
            </a:r>
            <a:r>
              <a:rPr sz="1800" spc="5" dirty="0">
                <a:latin typeface="Times New Roman"/>
                <a:cs typeface="Times New Roman"/>
              </a:rPr>
              <a:t>м</a:t>
            </a:r>
            <a:r>
              <a:rPr sz="1800" spc="-50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дейс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	с	</a:t>
            </a:r>
            <a:r>
              <a:rPr sz="1800" spc="10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емьями	де</a:t>
            </a:r>
            <a:r>
              <a:rPr sz="1800" spc="-5" dirty="0">
                <a:latin typeface="Times New Roman"/>
                <a:cs typeface="Times New Roman"/>
              </a:rPr>
              <a:t>т</a:t>
            </a:r>
            <a:r>
              <a:rPr sz="1800" dirty="0">
                <a:latin typeface="Times New Roman"/>
                <a:cs typeface="Times New Roman"/>
              </a:rPr>
              <a:t>ей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программы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(п.24.1.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ФОП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40608" y="4020311"/>
            <a:ext cx="2222500" cy="2222500"/>
            <a:chOff x="3340608" y="4020311"/>
            <a:chExt cx="2222500" cy="2222500"/>
          </a:xfrm>
        </p:grpSpPr>
        <p:sp>
          <p:nvSpPr>
            <p:cNvPr id="3" name="object 3"/>
            <p:cNvSpPr/>
            <p:nvPr/>
          </p:nvSpPr>
          <p:spPr>
            <a:xfrm>
              <a:off x="3348228" y="4027931"/>
              <a:ext cx="2207260" cy="2207260"/>
            </a:xfrm>
            <a:custGeom>
              <a:avLst/>
              <a:gdLst/>
              <a:ahLst/>
              <a:cxnLst/>
              <a:rect l="l" t="t" r="r" b="b"/>
              <a:pathLst>
                <a:path w="2207260" h="2207260">
                  <a:moveTo>
                    <a:pt x="1103376" y="0"/>
                  </a:moveTo>
                  <a:lnTo>
                    <a:pt x="1054729" y="1071"/>
                  </a:lnTo>
                  <a:lnTo>
                    <a:pt x="1006366" y="4269"/>
                  </a:lnTo>
                  <a:lnTo>
                    <a:pt x="958353" y="9566"/>
                  </a:lnTo>
                  <a:lnTo>
                    <a:pt x="910751" y="16936"/>
                  </a:lnTo>
                  <a:lnTo>
                    <a:pt x="863625" y="26354"/>
                  </a:lnTo>
                  <a:lnTo>
                    <a:pt x="817038" y="37794"/>
                  </a:lnTo>
                  <a:lnTo>
                    <a:pt x="771053" y="51228"/>
                  </a:lnTo>
                  <a:lnTo>
                    <a:pt x="725736" y="66632"/>
                  </a:lnTo>
                  <a:lnTo>
                    <a:pt x="681148" y="83978"/>
                  </a:lnTo>
                  <a:lnTo>
                    <a:pt x="637354" y="103241"/>
                  </a:lnTo>
                  <a:lnTo>
                    <a:pt x="594418" y="124395"/>
                  </a:lnTo>
                  <a:lnTo>
                    <a:pt x="552402" y="147414"/>
                  </a:lnTo>
                  <a:lnTo>
                    <a:pt x="511372" y="172270"/>
                  </a:lnTo>
                  <a:lnTo>
                    <a:pt x="471389" y="198939"/>
                  </a:lnTo>
                  <a:lnTo>
                    <a:pt x="432519" y="227394"/>
                  </a:lnTo>
                  <a:lnTo>
                    <a:pt x="394824" y="257609"/>
                  </a:lnTo>
                  <a:lnTo>
                    <a:pt x="358368" y="289558"/>
                  </a:lnTo>
                  <a:lnTo>
                    <a:pt x="323214" y="323215"/>
                  </a:lnTo>
                  <a:lnTo>
                    <a:pt x="289558" y="358368"/>
                  </a:lnTo>
                  <a:lnTo>
                    <a:pt x="257609" y="394824"/>
                  </a:lnTo>
                  <a:lnTo>
                    <a:pt x="227394" y="432519"/>
                  </a:lnTo>
                  <a:lnTo>
                    <a:pt x="198939" y="471389"/>
                  </a:lnTo>
                  <a:lnTo>
                    <a:pt x="172270" y="511372"/>
                  </a:lnTo>
                  <a:lnTo>
                    <a:pt x="147414" y="552402"/>
                  </a:lnTo>
                  <a:lnTo>
                    <a:pt x="124395" y="594418"/>
                  </a:lnTo>
                  <a:lnTo>
                    <a:pt x="103241" y="637354"/>
                  </a:lnTo>
                  <a:lnTo>
                    <a:pt x="83978" y="681148"/>
                  </a:lnTo>
                  <a:lnTo>
                    <a:pt x="66632" y="725736"/>
                  </a:lnTo>
                  <a:lnTo>
                    <a:pt x="51228" y="771053"/>
                  </a:lnTo>
                  <a:lnTo>
                    <a:pt x="37794" y="817038"/>
                  </a:lnTo>
                  <a:lnTo>
                    <a:pt x="26354" y="863625"/>
                  </a:lnTo>
                  <a:lnTo>
                    <a:pt x="16936" y="910751"/>
                  </a:lnTo>
                  <a:lnTo>
                    <a:pt x="9566" y="958353"/>
                  </a:lnTo>
                  <a:lnTo>
                    <a:pt x="4269" y="1006366"/>
                  </a:lnTo>
                  <a:lnTo>
                    <a:pt x="1071" y="1054729"/>
                  </a:lnTo>
                  <a:lnTo>
                    <a:pt x="0" y="1103376"/>
                  </a:lnTo>
                  <a:lnTo>
                    <a:pt x="1071" y="1152022"/>
                  </a:lnTo>
                  <a:lnTo>
                    <a:pt x="4269" y="1200385"/>
                  </a:lnTo>
                  <a:lnTo>
                    <a:pt x="9566" y="1248399"/>
                  </a:lnTo>
                  <a:lnTo>
                    <a:pt x="16937" y="1296002"/>
                  </a:lnTo>
                  <a:lnTo>
                    <a:pt x="26355" y="1343130"/>
                  </a:lnTo>
                  <a:lnTo>
                    <a:pt x="37795" y="1389718"/>
                  </a:lnTo>
                  <a:lnTo>
                    <a:pt x="51229" y="1435704"/>
                  </a:lnTo>
                  <a:lnTo>
                    <a:pt x="66633" y="1481024"/>
                  </a:lnTo>
                  <a:lnTo>
                    <a:pt x="83980" y="1525614"/>
                  </a:lnTo>
                  <a:lnTo>
                    <a:pt x="103244" y="1569411"/>
                  </a:lnTo>
                  <a:lnTo>
                    <a:pt x="124398" y="1612350"/>
                  </a:lnTo>
                  <a:lnTo>
                    <a:pt x="147417" y="1654369"/>
                  </a:lnTo>
                  <a:lnTo>
                    <a:pt x="172274" y="1695404"/>
                  </a:lnTo>
                  <a:lnTo>
                    <a:pt x="198943" y="1735391"/>
                  </a:lnTo>
                  <a:lnTo>
                    <a:pt x="227398" y="1774266"/>
                  </a:lnTo>
                  <a:lnTo>
                    <a:pt x="257612" y="1811967"/>
                  </a:lnTo>
                  <a:lnTo>
                    <a:pt x="289560" y="1848428"/>
                  </a:lnTo>
                  <a:lnTo>
                    <a:pt x="323214" y="1883587"/>
                  </a:lnTo>
                  <a:lnTo>
                    <a:pt x="358368" y="1917230"/>
                  </a:lnTo>
                  <a:lnTo>
                    <a:pt x="394824" y="1949167"/>
                  </a:lnTo>
                  <a:lnTo>
                    <a:pt x="432519" y="1979373"/>
                  </a:lnTo>
                  <a:lnTo>
                    <a:pt x="471389" y="2007820"/>
                  </a:lnTo>
                  <a:lnTo>
                    <a:pt x="511372" y="2034483"/>
                  </a:lnTo>
                  <a:lnTo>
                    <a:pt x="552402" y="2059336"/>
                  </a:lnTo>
                  <a:lnTo>
                    <a:pt x="594418" y="2082351"/>
                  </a:lnTo>
                  <a:lnTo>
                    <a:pt x="637354" y="2103503"/>
                  </a:lnTo>
                  <a:lnTo>
                    <a:pt x="681148" y="2122765"/>
                  </a:lnTo>
                  <a:lnTo>
                    <a:pt x="725736" y="2140111"/>
                  </a:lnTo>
                  <a:lnTo>
                    <a:pt x="771053" y="2155515"/>
                  </a:lnTo>
                  <a:lnTo>
                    <a:pt x="817038" y="2168951"/>
                  </a:lnTo>
                  <a:lnTo>
                    <a:pt x="863625" y="2180391"/>
                  </a:lnTo>
                  <a:lnTo>
                    <a:pt x="910751" y="2189811"/>
                  </a:lnTo>
                  <a:lnTo>
                    <a:pt x="958353" y="2197183"/>
                  </a:lnTo>
                  <a:lnTo>
                    <a:pt x="1006366" y="2202481"/>
                  </a:lnTo>
                  <a:lnTo>
                    <a:pt x="1054729" y="2205680"/>
                  </a:lnTo>
                  <a:lnTo>
                    <a:pt x="1103376" y="2206752"/>
                  </a:lnTo>
                  <a:lnTo>
                    <a:pt x="1152022" y="2205680"/>
                  </a:lnTo>
                  <a:lnTo>
                    <a:pt x="1200385" y="2202481"/>
                  </a:lnTo>
                  <a:lnTo>
                    <a:pt x="1248398" y="2197183"/>
                  </a:lnTo>
                  <a:lnTo>
                    <a:pt x="1296000" y="2189811"/>
                  </a:lnTo>
                  <a:lnTo>
                    <a:pt x="1343126" y="2180391"/>
                  </a:lnTo>
                  <a:lnTo>
                    <a:pt x="1389713" y="2168951"/>
                  </a:lnTo>
                  <a:lnTo>
                    <a:pt x="1435698" y="2155515"/>
                  </a:lnTo>
                  <a:lnTo>
                    <a:pt x="1481015" y="2140111"/>
                  </a:lnTo>
                  <a:lnTo>
                    <a:pt x="1525603" y="2122765"/>
                  </a:lnTo>
                  <a:lnTo>
                    <a:pt x="1569397" y="2103503"/>
                  </a:lnTo>
                  <a:lnTo>
                    <a:pt x="1612333" y="2082351"/>
                  </a:lnTo>
                  <a:lnTo>
                    <a:pt x="1654349" y="2059336"/>
                  </a:lnTo>
                  <a:lnTo>
                    <a:pt x="1695379" y="2034483"/>
                  </a:lnTo>
                  <a:lnTo>
                    <a:pt x="1735362" y="2007820"/>
                  </a:lnTo>
                  <a:lnTo>
                    <a:pt x="1774232" y="1979373"/>
                  </a:lnTo>
                  <a:lnTo>
                    <a:pt x="1811927" y="1949167"/>
                  </a:lnTo>
                  <a:lnTo>
                    <a:pt x="1848383" y="1917230"/>
                  </a:lnTo>
                  <a:lnTo>
                    <a:pt x="1883537" y="1883587"/>
                  </a:lnTo>
                  <a:lnTo>
                    <a:pt x="1917195" y="1848426"/>
                  </a:lnTo>
                  <a:lnTo>
                    <a:pt x="1949145" y="1811963"/>
                  </a:lnTo>
                  <a:lnTo>
                    <a:pt x="1979360" y="1774262"/>
                  </a:lnTo>
                  <a:lnTo>
                    <a:pt x="2007815" y="1735386"/>
                  </a:lnTo>
                  <a:lnTo>
                    <a:pt x="2034484" y="1695398"/>
                  </a:lnTo>
                  <a:lnTo>
                    <a:pt x="2059341" y="1654364"/>
                  </a:lnTo>
                  <a:lnTo>
                    <a:pt x="2082358" y="1612345"/>
                  </a:lnTo>
                  <a:lnTo>
                    <a:pt x="2103512" y="1569405"/>
                  </a:lnTo>
                  <a:lnTo>
                    <a:pt x="2122775" y="1525609"/>
                  </a:lnTo>
                  <a:lnTo>
                    <a:pt x="2140121" y="1481020"/>
                  </a:lnTo>
                  <a:lnTo>
                    <a:pt x="2155524" y="1435701"/>
                  </a:lnTo>
                  <a:lnTo>
                    <a:pt x="2168958" y="1389715"/>
                  </a:lnTo>
                  <a:lnTo>
                    <a:pt x="2180397" y="1343128"/>
                  </a:lnTo>
                  <a:lnTo>
                    <a:pt x="2189815" y="1296001"/>
                  </a:lnTo>
                  <a:lnTo>
                    <a:pt x="2197185" y="1248399"/>
                  </a:lnTo>
                  <a:lnTo>
                    <a:pt x="2202482" y="1200385"/>
                  </a:lnTo>
                  <a:lnTo>
                    <a:pt x="2205680" y="1152022"/>
                  </a:lnTo>
                  <a:lnTo>
                    <a:pt x="2206752" y="1103376"/>
                  </a:lnTo>
                  <a:lnTo>
                    <a:pt x="2205680" y="1054729"/>
                  </a:lnTo>
                  <a:lnTo>
                    <a:pt x="2202482" y="1006366"/>
                  </a:lnTo>
                  <a:lnTo>
                    <a:pt x="2197185" y="958353"/>
                  </a:lnTo>
                  <a:lnTo>
                    <a:pt x="2189815" y="910751"/>
                  </a:lnTo>
                  <a:lnTo>
                    <a:pt x="2180397" y="863625"/>
                  </a:lnTo>
                  <a:lnTo>
                    <a:pt x="2168957" y="817038"/>
                  </a:lnTo>
                  <a:lnTo>
                    <a:pt x="2155523" y="771053"/>
                  </a:lnTo>
                  <a:lnTo>
                    <a:pt x="2140119" y="725736"/>
                  </a:lnTo>
                  <a:lnTo>
                    <a:pt x="2122773" y="681148"/>
                  </a:lnTo>
                  <a:lnTo>
                    <a:pt x="2103510" y="637354"/>
                  </a:lnTo>
                  <a:lnTo>
                    <a:pt x="2082356" y="594418"/>
                  </a:lnTo>
                  <a:lnTo>
                    <a:pt x="2059337" y="552402"/>
                  </a:lnTo>
                  <a:lnTo>
                    <a:pt x="2034481" y="511372"/>
                  </a:lnTo>
                  <a:lnTo>
                    <a:pt x="2007812" y="471389"/>
                  </a:lnTo>
                  <a:lnTo>
                    <a:pt x="1979357" y="432519"/>
                  </a:lnTo>
                  <a:lnTo>
                    <a:pt x="1949142" y="394824"/>
                  </a:lnTo>
                  <a:lnTo>
                    <a:pt x="1917193" y="358368"/>
                  </a:lnTo>
                  <a:lnTo>
                    <a:pt x="1883537" y="323215"/>
                  </a:lnTo>
                  <a:lnTo>
                    <a:pt x="1848383" y="289558"/>
                  </a:lnTo>
                  <a:lnTo>
                    <a:pt x="1811927" y="257609"/>
                  </a:lnTo>
                  <a:lnTo>
                    <a:pt x="1774232" y="227394"/>
                  </a:lnTo>
                  <a:lnTo>
                    <a:pt x="1735362" y="198939"/>
                  </a:lnTo>
                  <a:lnTo>
                    <a:pt x="1695379" y="172270"/>
                  </a:lnTo>
                  <a:lnTo>
                    <a:pt x="1654349" y="147414"/>
                  </a:lnTo>
                  <a:lnTo>
                    <a:pt x="1612333" y="124395"/>
                  </a:lnTo>
                  <a:lnTo>
                    <a:pt x="1569397" y="103241"/>
                  </a:lnTo>
                  <a:lnTo>
                    <a:pt x="1525603" y="83978"/>
                  </a:lnTo>
                  <a:lnTo>
                    <a:pt x="1481015" y="66632"/>
                  </a:lnTo>
                  <a:lnTo>
                    <a:pt x="1435698" y="51228"/>
                  </a:lnTo>
                  <a:lnTo>
                    <a:pt x="1389713" y="37794"/>
                  </a:lnTo>
                  <a:lnTo>
                    <a:pt x="1343126" y="26354"/>
                  </a:lnTo>
                  <a:lnTo>
                    <a:pt x="1296000" y="16936"/>
                  </a:lnTo>
                  <a:lnTo>
                    <a:pt x="1248398" y="9566"/>
                  </a:lnTo>
                  <a:lnTo>
                    <a:pt x="1200385" y="4269"/>
                  </a:lnTo>
                  <a:lnTo>
                    <a:pt x="1152022" y="1071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48228" y="4027931"/>
              <a:ext cx="2207260" cy="2207260"/>
            </a:xfrm>
            <a:custGeom>
              <a:avLst/>
              <a:gdLst/>
              <a:ahLst/>
              <a:cxnLst/>
              <a:rect l="l" t="t" r="r" b="b"/>
              <a:pathLst>
                <a:path w="2207260" h="2207260">
                  <a:moveTo>
                    <a:pt x="0" y="1103376"/>
                  </a:moveTo>
                  <a:lnTo>
                    <a:pt x="1071" y="1054729"/>
                  </a:lnTo>
                  <a:lnTo>
                    <a:pt x="4269" y="1006366"/>
                  </a:lnTo>
                  <a:lnTo>
                    <a:pt x="9566" y="958353"/>
                  </a:lnTo>
                  <a:lnTo>
                    <a:pt x="16936" y="910751"/>
                  </a:lnTo>
                  <a:lnTo>
                    <a:pt x="26354" y="863625"/>
                  </a:lnTo>
                  <a:lnTo>
                    <a:pt x="37794" y="817038"/>
                  </a:lnTo>
                  <a:lnTo>
                    <a:pt x="51228" y="771053"/>
                  </a:lnTo>
                  <a:lnTo>
                    <a:pt x="66632" y="725736"/>
                  </a:lnTo>
                  <a:lnTo>
                    <a:pt x="83978" y="681148"/>
                  </a:lnTo>
                  <a:lnTo>
                    <a:pt x="103241" y="637354"/>
                  </a:lnTo>
                  <a:lnTo>
                    <a:pt x="124395" y="594418"/>
                  </a:lnTo>
                  <a:lnTo>
                    <a:pt x="147414" y="552402"/>
                  </a:lnTo>
                  <a:lnTo>
                    <a:pt x="172270" y="511372"/>
                  </a:lnTo>
                  <a:lnTo>
                    <a:pt x="198939" y="471389"/>
                  </a:lnTo>
                  <a:lnTo>
                    <a:pt x="227394" y="432519"/>
                  </a:lnTo>
                  <a:lnTo>
                    <a:pt x="257609" y="394824"/>
                  </a:lnTo>
                  <a:lnTo>
                    <a:pt x="289558" y="358368"/>
                  </a:lnTo>
                  <a:lnTo>
                    <a:pt x="323214" y="323215"/>
                  </a:lnTo>
                  <a:lnTo>
                    <a:pt x="358368" y="289558"/>
                  </a:lnTo>
                  <a:lnTo>
                    <a:pt x="394824" y="257609"/>
                  </a:lnTo>
                  <a:lnTo>
                    <a:pt x="432519" y="227394"/>
                  </a:lnTo>
                  <a:lnTo>
                    <a:pt x="471389" y="198939"/>
                  </a:lnTo>
                  <a:lnTo>
                    <a:pt x="511372" y="172270"/>
                  </a:lnTo>
                  <a:lnTo>
                    <a:pt x="552402" y="147414"/>
                  </a:lnTo>
                  <a:lnTo>
                    <a:pt x="594418" y="124395"/>
                  </a:lnTo>
                  <a:lnTo>
                    <a:pt x="637354" y="103241"/>
                  </a:lnTo>
                  <a:lnTo>
                    <a:pt x="681148" y="83978"/>
                  </a:lnTo>
                  <a:lnTo>
                    <a:pt x="725736" y="66632"/>
                  </a:lnTo>
                  <a:lnTo>
                    <a:pt x="771053" y="51228"/>
                  </a:lnTo>
                  <a:lnTo>
                    <a:pt x="817038" y="37794"/>
                  </a:lnTo>
                  <a:lnTo>
                    <a:pt x="863625" y="26354"/>
                  </a:lnTo>
                  <a:lnTo>
                    <a:pt x="910751" y="16936"/>
                  </a:lnTo>
                  <a:lnTo>
                    <a:pt x="958353" y="9566"/>
                  </a:lnTo>
                  <a:lnTo>
                    <a:pt x="1006366" y="4269"/>
                  </a:lnTo>
                  <a:lnTo>
                    <a:pt x="1054729" y="1071"/>
                  </a:lnTo>
                  <a:lnTo>
                    <a:pt x="1103376" y="0"/>
                  </a:lnTo>
                  <a:lnTo>
                    <a:pt x="1152022" y="1071"/>
                  </a:lnTo>
                  <a:lnTo>
                    <a:pt x="1200385" y="4269"/>
                  </a:lnTo>
                  <a:lnTo>
                    <a:pt x="1248398" y="9566"/>
                  </a:lnTo>
                  <a:lnTo>
                    <a:pt x="1296000" y="16936"/>
                  </a:lnTo>
                  <a:lnTo>
                    <a:pt x="1343126" y="26354"/>
                  </a:lnTo>
                  <a:lnTo>
                    <a:pt x="1389713" y="37794"/>
                  </a:lnTo>
                  <a:lnTo>
                    <a:pt x="1435698" y="51228"/>
                  </a:lnTo>
                  <a:lnTo>
                    <a:pt x="1481015" y="66632"/>
                  </a:lnTo>
                  <a:lnTo>
                    <a:pt x="1525603" y="83978"/>
                  </a:lnTo>
                  <a:lnTo>
                    <a:pt x="1569397" y="103241"/>
                  </a:lnTo>
                  <a:lnTo>
                    <a:pt x="1612333" y="124395"/>
                  </a:lnTo>
                  <a:lnTo>
                    <a:pt x="1654349" y="147414"/>
                  </a:lnTo>
                  <a:lnTo>
                    <a:pt x="1695379" y="172270"/>
                  </a:lnTo>
                  <a:lnTo>
                    <a:pt x="1735362" y="198939"/>
                  </a:lnTo>
                  <a:lnTo>
                    <a:pt x="1774232" y="227394"/>
                  </a:lnTo>
                  <a:lnTo>
                    <a:pt x="1811927" y="257609"/>
                  </a:lnTo>
                  <a:lnTo>
                    <a:pt x="1848383" y="289558"/>
                  </a:lnTo>
                  <a:lnTo>
                    <a:pt x="1883537" y="323215"/>
                  </a:lnTo>
                  <a:lnTo>
                    <a:pt x="1917193" y="358368"/>
                  </a:lnTo>
                  <a:lnTo>
                    <a:pt x="1949142" y="394824"/>
                  </a:lnTo>
                  <a:lnTo>
                    <a:pt x="1979357" y="432519"/>
                  </a:lnTo>
                  <a:lnTo>
                    <a:pt x="2007812" y="471389"/>
                  </a:lnTo>
                  <a:lnTo>
                    <a:pt x="2034481" y="511372"/>
                  </a:lnTo>
                  <a:lnTo>
                    <a:pt x="2059337" y="552402"/>
                  </a:lnTo>
                  <a:lnTo>
                    <a:pt x="2082356" y="594418"/>
                  </a:lnTo>
                  <a:lnTo>
                    <a:pt x="2103510" y="637354"/>
                  </a:lnTo>
                  <a:lnTo>
                    <a:pt x="2122773" y="681148"/>
                  </a:lnTo>
                  <a:lnTo>
                    <a:pt x="2140119" y="725736"/>
                  </a:lnTo>
                  <a:lnTo>
                    <a:pt x="2155523" y="771053"/>
                  </a:lnTo>
                  <a:lnTo>
                    <a:pt x="2168957" y="817038"/>
                  </a:lnTo>
                  <a:lnTo>
                    <a:pt x="2180397" y="863625"/>
                  </a:lnTo>
                  <a:lnTo>
                    <a:pt x="2189815" y="910751"/>
                  </a:lnTo>
                  <a:lnTo>
                    <a:pt x="2197185" y="958353"/>
                  </a:lnTo>
                  <a:lnTo>
                    <a:pt x="2202482" y="1006366"/>
                  </a:lnTo>
                  <a:lnTo>
                    <a:pt x="2205680" y="1054729"/>
                  </a:lnTo>
                  <a:lnTo>
                    <a:pt x="2206752" y="1103376"/>
                  </a:lnTo>
                  <a:lnTo>
                    <a:pt x="2205680" y="1152022"/>
                  </a:lnTo>
                  <a:lnTo>
                    <a:pt x="2202482" y="1200385"/>
                  </a:lnTo>
                  <a:lnTo>
                    <a:pt x="2197185" y="1248399"/>
                  </a:lnTo>
                  <a:lnTo>
                    <a:pt x="2189815" y="1296002"/>
                  </a:lnTo>
                  <a:lnTo>
                    <a:pt x="2180397" y="1343130"/>
                  </a:lnTo>
                  <a:lnTo>
                    <a:pt x="2168957" y="1389718"/>
                  </a:lnTo>
                  <a:lnTo>
                    <a:pt x="2155523" y="1435704"/>
                  </a:lnTo>
                  <a:lnTo>
                    <a:pt x="2140119" y="1481024"/>
                  </a:lnTo>
                  <a:lnTo>
                    <a:pt x="2122773" y="1525614"/>
                  </a:lnTo>
                  <a:lnTo>
                    <a:pt x="2103510" y="1569411"/>
                  </a:lnTo>
                  <a:lnTo>
                    <a:pt x="2082356" y="1612350"/>
                  </a:lnTo>
                  <a:lnTo>
                    <a:pt x="2059337" y="1654369"/>
                  </a:lnTo>
                  <a:lnTo>
                    <a:pt x="2034481" y="1695404"/>
                  </a:lnTo>
                  <a:lnTo>
                    <a:pt x="2007812" y="1735391"/>
                  </a:lnTo>
                  <a:lnTo>
                    <a:pt x="1979357" y="1774266"/>
                  </a:lnTo>
                  <a:lnTo>
                    <a:pt x="1949142" y="1811967"/>
                  </a:lnTo>
                  <a:lnTo>
                    <a:pt x="1917193" y="1848428"/>
                  </a:lnTo>
                  <a:lnTo>
                    <a:pt x="1883537" y="1883587"/>
                  </a:lnTo>
                  <a:lnTo>
                    <a:pt x="1848383" y="1917230"/>
                  </a:lnTo>
                  <a:lnTo>
                    <a:pt x="1811927" y="1949167"/>
                  </a:lnTo>
                  <a:lnTo>
                    <a:pt x="1774232" y="1979373"/>
                  </a:lnTo>
                  <a:lnTo>
                    <a:pt x="1735362" y="2007820"/>
                  </a:lnTo>
                  <a:lnTo>
                    <a:pt x="1695379" y="2034483"/>
                  </a:lnTo>
                  <a:lnTo>
                    <a:pt x="1654349" y="2059336"/>
                  </a:lnTo>
                  <a:lnTo>
                    <a:pt x="1612333" y="2082351"/>
                  </a:lnTo>
                  <a:lnTo>
                    <a:pt x="1569397" y="2103503"/>
                  </a:lnTo>
                  <a:lnTo>
                    <a:pt x="1525603" y="2122765"/>
                  </a:lnTo>
                  <a:lnTo>
                    <a:pt x="1481015" y="2140111"/>
                  </a:lnTo>
                  <a:lnTo>
                    <a:pt x="1435698" y="2155515"/>
                  </a:lnTo>
                  <a:lnTo>
                    <a:pt x="1389713" y="2168951"/>
                  </a:lnTo>
                  <a:lnTo>
                    <a:pt x="1343126" y="2180391"/>
                  </a:lnTo>
                  <a:lnTo>
                    <a:pt x="1296000" y="2189811"/>
                  </a:lnTo>
                  <a:lnTo>
                    <a:pt x="1248398" y="2197183"/>
                  </a:lnTo>
                  <a:lnTo>
                    <a:pt x="1200385" y="2202481"/>
                  </a:lnTo>
                  <a:lnTo>
                    <a:pt x="1152022" y="2205680"/>
                  </a:lnTo>
                  <a:lnTo>
                    <a:pt x="1103376" y="2206752"/>
                  </a:lnTo>
                  <a:lnTo>
                    <a:pt x="1054729" y="2205680"/>
                  </a:lnTo>
                  <a:lnTo>
                    <a:pt x="1006366" y="2202481"/>
                  </a:lnTo>
                  <a:lnTo>
                    <a:pt x="958353" y="2197183"/>
                  </a:lnTo>
                  <a:lnTo>
                    <a:pt x="910751" y="2189811"/>
                  </a:lnTo>
                  <a:lnTo>
                    <a:pt x="863625" y="2180391"/>
                  </a:lnTo>
                  <a:lnTo>
                    <a:pt x="817038" y="2168951"/>
                  </a:lnTo>
                  <a:lnTo>
                    <a:pt x="771053" y="2155515"/>
                  </a:lnTo>
                  <a:lnTo>
                    <a:pt x="725736" y="2140111"/>
                  </a:lnTo>
                  <a:lnTo>
                    <a:pt x="681148" y="2122765"/>
                  </a:lnTo>
                  <a:lnTo>
                    <a:pt x="637354" y="2103503"/>
                  </a:lnTo>
                  <a:lnTo>
                    <a:pt x="594418" y="2082351"/>
                  </a:lnTo>
                  <a:lnTo>
                    <a:pt x="552402" y="2059336"/>
                  </a:lnTo>
                  <a:lnTo>
                    <a:pt x="511372" y="2034483"/>
                  </a:lnTo>
                  <a:lnTo>
                    <a:pt x="471389" y="2007820"/>
                  </a:lnTo>
                  <a:lnTo>
                    <a:pt x="432519" y="1979373"/>
                  </a:lnTo>
                  <a:lnTo>
                    <a:pt x="394824" y="1949167"/>
                  </a:lnTo>
                  <a:lnTo>
                    <a:pt x="358368" y="1917230"/>
                  </a:lnTo>
                  <a:lnTo>
                    <a:pt x="323214" y="1883587"/>
                  </a:lnTo>
                  <a:lnTo>
                    <a:pt x="289558" y="1848426"/>
                  </a:lnTo>
                  <a:lnTo>
                    <a:pt x="257609" y="1811963"/>
                  </a:lnTo>
                  <a:lnTo>
                    <a:pt x="227394" y="1774262"/>
                  </a:lnTo>
                  <a:lnTo>
                    <a:pt x="198939" y="1735386"/>
                  </a:lnTo>
                  <a:lnTo>
                    <a:pt x="172270" y="1695398"/>
                  </a:lnTo>
                  <a:lnTo>
                    <a:pt x="147414" y="1654364"/>
                  </a:lnTo>
                  <a:lnTo>
                    <a:pt x="124395" y="1612345"/>
                  </a:lnTo>
                  <a:lnTo>
                    <a:pt x="103241" y="1569405"/>
                  </a:lnTo>
                  <a:lnTo>
                    <a:pt x="83978" y="1525609"/>
                  </a:lnTo>
                  <a:lnTo>
                    <a:pt x="66632" y="1481020"/>
                  </a:lnTo>
                  <a:lnTo>
                    <a:pt x="51228" y="1435701"/>
                  </a:lnTo>
                  <a:lnTo>
                    <a:pt x="37794" y="1389715"/>
                  </a:lnTo>
                  <a:lnTo>
                    <a:pt x="26354" y="1343128"/>
                  </a:lnTo>
                  <a:lnTo>
                    <a:pt x="16936" y="1296001"/>
                  </a:lnTo>
                  <a:lnTo>
                    <a:pt x="9566" y="1248399"/>
                  </a:lnTo>
                  <a:lnTo>
                    <a:pt x="4269" y="1200385"/>
                  </a:lnTo>
                  <a:lnTo>
                    <a:pt x="1071" y="1152022"/>
                  </a:lnTo>
                  <a:lnTo>
                    <a:pt x="0" y="110337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91509" y="4669663"/>
            <a:ext cx="1519555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215900">
              <a:lnSpc>
                <a:spcPts val="2160"/>
              </a:lnSpc>
              <a:spcBef>
                <a:spcPts val="375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Условия 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реали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ац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и  Програ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мы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606796" y="4285488"/>
            <a:ext cx="3169920" cy="1691639"/>
            <a:chOff x="5606796" y="4285488"/>
            <a:chExt cx="3169920" cy="169163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6796" y="4800574"/>
              <a:ext cx="1921763" cy="73154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60136" y="4815840"/>
              <a:ext cx="1819910" cy="629920"/>
            </a:xfrm>
            <a:custGeom>
              <a:avLst/>
              <a:gdLst/>
              <a:ahLst/>
              <a:cxnLst/>
              <a:rect l="l" t="t" r="r" b="b"/>
              <a:pathLst>
                <a:path w="1819909" h="629920">
                  <a:moveTo>
                    <a:pt x="314705" y="0"/>
                  </a:moveTo>
                  <a:lnTo>
                    <a:pt x="0" y="314706"/>
                  </a:lnTo>
                  <a:lnTo>
                    <a:pt x="314705" y="629412"/>
                  </a:lnTo>
                  <a:lnTo>
                    <a:pt x="314705" y="503555"/>
                  </a:lnTo>
                  <a:lnTo>
                    <a:pt x="1819656" y="503555"/>
                  </a:lnTo>
                  <a:lnTo>
                    <a:pt x="1819656" y="125857"/>
                  </a:lnTo>
                  <a:lnTo>
                    <a:pt x="314705" y="125857"/>
                  </a:lnTo>
                  <a:lnTo>
                    <a:pt x="31470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2012" y="4293108"/>
              <a:ext cx="2577465" cy="1676400"/>
            </a:xfrm>
            <a:custGeom>
              <a:avLst/>
              <a:gdLst/>
              <a:ahLst/>
              <a:cxnLst/>
              <a:rect l="l" t="t" r="r" b="b"/>
              <a:pathLst>
                <a:path w="2577465" h="1676400">
                  <a:moveTo>
                    <a:pt x="2409443" y="0"/>
                  </a:moveTo>
                  <a:lnTo>
                    <a:pt x="167639" y="0"/>
                  </a:lnTo>
                  <a:lnTo>
                    <a:pt x="134784" y="3250"/>
                  </a:lnTo>
                  <a:lnTo>
                    <a:pt x="74646" y="28182"/>
                  </a:lnTo>
                  <a:lnTo>
                    <a:pt x="28182" y="74646"/>
                  </a:lnTo>
                  <a:lnTo>
                    <a:pt x="3250" y="134784"/>
                  </a:lnTo>
                  <a:lnTo>
                    <a:pt x="0" y="167640"/>
                  </a:lnTo>
                  <a:lnTo>
                    <a:pt x="0" y="1508760"/>
                  </a:lnTo>
                  <a:lnTo>
                    <a:pt x="12763" y="1572912"/>
                  </a:lnTo>
                  <a:lnTo>
                    <a:pt x="49149" y="1627301"/>
                  </a:lnTo>
                  <a:lnTo>
                    <a:pt x="103489" y="1663638"/>
                  </a:lnTo>
                  <a:lnTo>
                    <a:pt x="167639" y="1676400"/>
                  </a:lnTo>
                  <a:lnTo>
                    <a:pt x="2409443" y="1676400"/>
                  </a:lnTo>
                  <a:lnTo>
                    <a:pt x="2473594" y="1663638"/>
                  </a:lnTo>
                  <a:lnTo>
                    <a:pt x="2527935" y="1627301"/>
                  </a:lnTo>
                  <a:lnTo>
                    <a:pt x="2564320" y="1572912"/>
                  </a:lnTo>
                  <a:lnTo>
                    <a:pt x="2577084" y="1508760"/>
                  </a:lnTo>
                  <a:lnTo>
                    <a:pt x="2577084" y="167640"/>
                  </a:lnTo>
                  <a:lnTo>
                    <a:pt x="2564320" y="103489"/>
                  </a:lnTo>
                  <a:lnTo>
                    <a:pt x="2527935" y="49149"/>
                  </a:lnTo>
                  <a:lnTo>
                    <a:pt x="2473594" y="12763"/>
                  </a:lnTo>
                  <a:lnTo>
                    <a:pt x="2409443" y="0"/>
                  </a:lnTo>
                  <a:close/>
                </a:path>
              </a:pathLst>
            </a:custGeom>
            <a:solidFill>
              <a:srgbClr val="6AAC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2012" y="4293108"/>
              <a:ext cx="2577465" cy="1676400"/>
            </a:xfrm>
            <a:custGeom>
              <a:avLst/>
              <a:gdLst/>
              <a:ahLst/>
              <a:cxnLst/>
              <a:rect l="l" t="t" r="r" b="b"/>
              <a:pathLst>
                <a:path w="2577465" h="1676400">
                  <a:moveTo>
                    <a:pt x="0" y="167640"/>
                  </a:moveTo>
                  <a:lnTo>
                    <a:pt x="12763" y="103489"/>
                  </a:lnTo>
                  <a:lnTo>
                    <a:pt x="49149" y="49149"/>
                  </a:lnTo>
                  <a:lnTo>
                    <a:pt x="103489" y="12763"/>
                  </a:lnTo>
                  <a:lnTo>
                    <a:pt x="167639" y="0"/>
                  </a:lnTo>
                  <a:lnTo>
                    <a:pt x="2409443" y="0"/>
                  </a:lnTo>
                  <a:lnTo>
                    <a:pt x="2473594" y="12763"/>
                  </a:lnTo>
                  <a:lnTo>
                    <a:pt x="2527935" y="49149"/>
                  </a:lnTo>
                  <a:lnTo>
                    <a:pt x="2564320" y="103489"/>
                  </a:lnTo>
                  <a:lnTo>
                    <a:pt x="2577084" y="167640"/>
                  </a:lnTo>
                  <a:lnTo>
                    <a:pt x="2577084" y="1508760"/>
                  </a:lnTo>
                  <a:lnTo>
                    <a:pt x="2564320" y="1572912"/>
                  </a:lnTo>
                  <a:lnTo>
                    <a:pt x="2527935" y="1627301"/>
                  </a:lnTo>
                  <a:lnTo>
                    <a:pt x="2473594" y="1663638"/>
                  </a:lnTo>
                  <a:lnTo>
                    <a:pt x="2409443" y="1676400"/>
                  </a:lnTo>
                  <a:lnTo>
                    <a:pt x="167639" y="1676400"/>
                  </a:lnTo>
                  <a:lnTo>
                    <a:pt x="103489" y="1663638"/>
                  </a:lnTo>
                  <a:lnTo>
                    <a:pt x="49149" y="1627301"/>
                  </a:lnTo>
                  <a:lnTo>
                    <a:pt x="12763" y="1572912"/>
                  </a:lnTo>
                  <a:lnTo>
                    <a:pt x="0" y="1508760"/>
                  </a:lnTo>
                  <a:lnTo>
                    <a:pt x="0" y="16764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259195" y="5190490"/>
            <a:ext cx="218884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развивающая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п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едм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пр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ра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ственная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среда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60847" y="1996439"/>
            <a:ext cx="3676650" cy="3222625"/>
            <a:chOff x="5260847" y="1996439"/>
            <a:chExt cx="3676650" cy="32226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42403" y="3768851"/>
              <a:ext cx="1895094" cy="14500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0847" y="2692907"/>
              <a:ext cx="1661159" cy="16611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13552" y="2707639"/>
              <a:ext cx="1560195" cy="1560195"/>
            </a:xfrm>
            <a:custGeom>
              <a:avLst/>
              <a:gdLst/>
              <a:ahLst/>
              <a:cxnLst/>
              <a:rect l="l" t="t" r="r" b="b"/>
              <a:pathLst>
                <a:path w="1560195" h="1560195">
                  <a:moveTo>
                    <a:pt x="1293368" y="0"/>
                  </a:moveTo>
                  <a:lnTo>
                    <a:pt x="88900" y="1204468"/>
                  </a:lnTo>
                  <a:lnTo>
                    <a:pt x="0" y="1115568"/>
                  </a:lnTo>
                  <a:lnTo>
                    <a:pt x="0" y="1560195"/>
                  </a:lnTo>
                  <a:lnTo>
                    <a:pt x="444500" y="1560195"/>
                  </a:lnTo>
                  <a:lnTo>
                    <a:pt x="355600" y="1471295"/>
                  </a:lnTo>
                  <a:lnTo>
                    <a:pt x="1560068" y="266700"/>
                  </a:lnTo>
                  <a:lnTo>
                    <a:pt x="129336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92139" y="2004059"/>
              <a:ext cx="2095500" cy="1676400"/>
            </a:xfrm>
            <a:custGeom>
              <a:avLst/>
              <a:gdLst/>
              <a:ahLst/>
              <a:cxnLst/>
              <a:rect l="l" t="t" r="r" b="b"/>
              <a:pathLst>
                <a:path w="2095500" h="1676400">
                  <a:moveTo>
                    <a:pt x="1927860" y="0"/>
                  </a:moveTo>
                  <a:lnTo>
                    <a:pt x="167639" y="0"/>
                  </a:lnTo>
                  <a:lnTo>
                    <a:pt x="134784" y="3250"/>
                  </a:lnTo>
                  <a:lnTo>
                    <a:pt x="74646" y="28182"/>
                  </a:lnTo>
                  <a:lnTo>
                    <a:pt x="28182" y="74646"/>
                  </a:lnTo>
                  <a:lnTo>
                    <a:pt x="3250" y="134784"/>
                  </a:lnTo>
                  <a:lnTo>
                    <a:pt x="0" y="167639"/>
                  </a:lnTo>
                  <a:lnTo>
                    <a:pt x="0" y="1508760"/>
                  </a:lnTo>
                  <a:lnTo>
                    <a:pt x="12763" y="1572910"/>
                  </a:lnTo>
                  <a:lnTo>
                    <a:pt x="49149" y="1627251"/>
                  </a:lnTo>
                  <a:lnTo>
                    <a:pt x="103489" y="1663636"/>
                  </a:lnTo>
                  <a:lnTo>
                    <a:pt x="167639" y="1676400"/>
                  </a:lnTo>
                  <a:lnTo>
                    <a:pt x="1927860" y="1676400"/>
                  </a:lnTo>
                  <a:lnTo>
                    <a:pt x="1992010" y="1663636"/>
                  </a:lnTo>
                  <a:lnTo>
                    <a:pt x="2046351" y="1627251"/>
                  </a:lnTo>
                  <a:lnTo>
                    <a:pt x="2082736" y="1572910"/>
                  </a:lnTo>
                  <a:lnTo>
                    <a:pt x="2095500" y="1508760"/>
                  </a:lnTo>
                  <a:lnTo>
                    <a:pt x="2095500" y="167639"/>
                  </a:lnTo>
                  <a:lnTo>
                    <a:pt x="2082736" y="103489"/>
                  </a:lnTo>
                  <a:lnTo>
                    <a:pt x="2046351" y="49149"/>
                  </a:lnTo>
                  <a:lnTo>
                    <a:pt x="1992010" y="12763"/>
                  </a:lnTo>
                  <a:lnTo>
                    <a:pt x="1927860" y="0"/>
                  </a:lnTo>
                  <a:close/>
                </a:path>
              </a:pathLst>
            </a:custGeom>
            <a:solidFill>
              <a:srgbClr val="92AA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92139" y="2004059"/>
              <a:ext cx="2095500" cy="1676400"/>
            </a:xfrm>
            <a:custGeom>
              <a:avLst/>
              <a:gdLst/>
              <a:ahLst/>
              <a:cxnLst/>
              <a:rect l="l" t="t" r="r" b="b"/>
              <a:pathLst>
                <a:path w="2095500" h="1676400">
                  <a:moveTo>
                    <a:pt x="0" y="167639"/>
                  </a:moveTo>
                  <a:lnTo>
                    <a:pt x="12763" y="103489"/>
                  </a:lnTo>
                  <a:lnTo>
                    <a:pt x="49149" y="49149"/>
                  </a:lnTo>
                  <a:lnTo>
                    <a:pt x="103489" y="12763"/>
                  </a:lnTo>
                  <a:lnTo>
                    <a:pt x="167639" y="0"/>
                  </a:lnTo>
                  <a:lnTo>
                    <a:pt x="1927860" y="0"/>
                  </a:lnTo>
                  <a:lnTo>
                    <a:pt x="1992010" y="12763"/>
                  </a:lnTo>
                  <a:lnTo>
                    <a:pt x="2046351" y="49149"/>
                  </a:lnTo>
                  <a:lnTo>
                    <a:pt x="2082736" y="103489"/>
                  </a:lnTo>
                  <a:lnTo>
                    <a:pt x="2095500" y="167639"/>
                  </a:lnTo>
                  <a:lnTo>
                    <a:pt x="2095500" y="1508760"/>
                  </a:lnTo>
                  <a:lnTo>
                    <a:pt x="2082736" y="1572910"/>
                  </a:lnTo>
                  <a:lnTo>
                    <a:pt x="2046351" y="1627251"/>
                  </a:lnTo>
                  <a:lnTo>
                    <a:pt x="1992010" y="1663636"/>
                  </a:lnTo>
                  <a:lnTo>
                    <a:pt x="1927860" y="1676400"/>
                  </a:lnTo>
                  <a:lnTo>
                    <a:pt x="167639" y="1676400"/>
                  </a:lnTo>
                  <a:lnTo>
                    <a:pt x="103489" y="1663636"/>
                  </a:lnTo>
                  <a:lnTo>
                    <a:pt x="49149" y="1627251"/>
                  </a:lnTo>
                  <a:lnTo>
                    <a:pt x="12763" y="1572910"/>
                  </a:lnTo>
                  <a:lnTo>
                    <a:pt x="0" y="1508760"/>
                  </a:lnTo>
                  <a:lnTo>
                    <a:pt x="0" y="16763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764529" y="3304159"/>
            <a:ext cx="149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инансовые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395471" y="1385316"/>
            <a:ext cx="4608195" cy="2630805"/>
            <a:chOff x="3395471" y="1385316"/>
            <a:chExt cx="4608195" cy="263080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6667" y="1609344"/>
              <a:ext cx="1896617" cy="146075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84319" y="2215896"/>
              <a:ext cx="729970" cy="179984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137659" y="2231136"/>
              <a:ext cx="628015" cy="1697989"/>
            </a:xfrm>
            <a:custGeom>
              <a:avLst/>
              <a:gdLst/>
              <a:ahLst/>
              <a:cxnLst/>
              <a:rect l="l" t="t" r="r" b="b"/>
              <a:pathLst>
                <a:path w="628014" h="1697989">
                  <a:moveTo>
                    <a:pt x="502285" y="0"/>
                  </a:moveTo>
                  <a:lnTo>
                    <a:pt x="125602" y="0"/>
                  </a:lnTo>
                  <a:lnTo>
                    <a:pt x="125602" y="1383791"/>
                  </a:lnTo>
                  <a:lnTo>
                    <a:pt x="0" y="1383791"/>
                  </a:lnTo>
                  <a:lnTo>
                    <a:pt x="313943" y="1697736"/>
                  </a:lnTo>
                  <a:lnTo>
                    <a:pt x="627888" y="1383791"/>
                  </a:lnTo>
                  <a:lnTo>
                    <a:pt x="502285" y="1383791"/>
                  </a:lnTo>
                  <a:lnTo>
                    <a:pt x="50228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03091" y="1392936"/>
              <a:ext cx="2095500" cy="1676400"/>
            </a:xfrm>
            <a:custGeom>
              <a:avLst/>
              <a:gdLst/>
              <a:ahLst/>
              <a:cxnLst/>
              <a:rect l="l" t="t" r="r" b="b"/>
              <a:pathLst>
                <a:path w="2095500" h="1676400">
                  <a:moveTo>
                    <a:pt x="1927860" y="0"/>
                  </a:moveTo>
                  <a:lnTo>
                    <a:pt x="167640" y="0"/>
                  </a:lnTo>
                  <a:lnTo>
                    <a:pt x="134784" y="3250"/>
                  </a:lnTo>
                  <a:lnTo>
                    <a:pt x="74646" y="28182"/>
                  </a:lnTo>
                  <a:lnTo>
                    <a:pt x="28182" y="74646"/>
                  </a:lnTo>
                  <a:lnTo>
                    <a:pt x="3250" y="134784"/>
                  </a:lnTo>
                  <a:lnTo>
                    <a:pt x="0" y="167639"/>
                  </a:lnTo>
                  <a:lnTo>
                    <a:pt x="0" y="1508760"/>
                  </a:lnTo>
                  <a:lnTo>
                    <a:pt x="12763" y="1572910"/>
                  </a:lnTo>
                  <a:lnTo>
                    <a:pt x="49149" y="1627251"/>
                  </a:lnTo>
                  <a:lnTo>
                    <a:pt x="103489" y="1663636"/>
                  </a:lnTo>
                  <a:lnTo>
                    <a:pt x="167640" y="1676400"/>
                  </a:lnTo>
                  <a:lnTo>
                    <a:pt x="1927860" y="1676400"/>
                  </a:lnTo>
                  <a:lnTo>
                    <a:pt x="1992010" y="1663636"/>
                  </a:lnTo>
                  <a:lnTo>
                    <a:pt x="2046351" y="1627251"/>
                  </a:lnTo>
                  <a:lnTo>
                    <a:pt x="2082736" y="1572910"/>
                  </a:lnTo>
                  <a:lnTo>
                    <a:pt x="2095500" y="1508760"/>
                  </a:lnTo>
                  <a:lnTo>
                    <a:pt x="2095500" y="167639"/>
                  </a:lnTo>
                  <a:lnTo>
                    <a:pt x="2082736" y="103489"/>
                  </a:lnTo>
                  <a:lnTo>
                    <a:pt x="2046351" y="49149"/>
                  </a:lnTo>
                  <a:lnTo>
                    <a:pt x="1992010" y="12763"/>
                  </a:lnTo>
                  <a:lnTo>
                    <a:pt x="1927860" y="0"/>
                  </a:lnTo>
                  <a:close/>
                </a:path>
              </a:pathLst>
            </a:custGeom>
            <a:solidFill>
              <a:srgbClr val="718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03091" y="1392936"/>
              <a:ext cx="2095500" cy="1676400"/>
            </a:xfrm>
            <a:custGeom>
              <a:avLst/>
              <a:gdLst/>
              <a:ahLst/>
              <a:cxnLst/>
              <a:rect l="l" t="t" r="r" b="b"/>
              <a:pathLst>
                <a:path w="2095500" h="1676400">
                  <a:moveTo>
                    <a:pt x="0" y="167639"/>
                  </a:moveTo>
                  <a:lnTo>
                    <a:pt x="12763" y="103489"/>
                  </a:lnTo>
                  <a:lnTo>
                    <a:pt x="49149" y="49149"/>
                  </a:lnTo>
                  <a:lnTo>
                    <a:pt x="103489" y="12763"/>
                  </a:lnTo>
                  <a:lnTo>
                    <a:pt x="167640" y="0"/>
                  </a:lnTo>
                  <a:lnTo>
                    <a:pt x="1927860" y="0"/>
                  </a:lnTo>
                  <a:lnTo>
                    <a:pt x="1992010" y="12763"/>
                  </a:lnTo>
                  <a:lnTo>
                    <a:pt x="2046351" y="49149"/>
                  </a:lnTo>
                  <a:lnTo>
                    <a:pt x="2082736" y="103489"/>
                  </a:lnTo>
                  <a:lnTo>
                    <a:pt x="2095500" y="167639"/>
                  </a:lnTo>
                  <a:lnTo>
                    <a:pt x="2095500" y="1508760"/>
                  </a:lnTo>
                  <a:lnTo>
                    <a:pt x="2082736" y="1572910"/>
                  </a:lnTo>
                  <a:lnTo>
                    <a:pt x="2046351" y="1627251"/>
                  </a:lnTo>
                  <a:lnTo>
                    <a:pt x="1992010" y="1663636"/>
                  </a:lnTo>
                  <a:lnTo>
                    <a:pt x="1927860" y="1676400"/>
                  </a:lnTo>
                  <a:lnTo>
                    <a:pt x="167640" y="1676400"/>
                  </a:lnTo>
                  <a:lnTo>
                    <a:pt x="103489" y="1663636"/>
                  </a:lnTo>
                  <a:lnTo>
                    <a:pt x="49149" y="1627251"/>
                  </a:lnTo>
                  <a:lnTo>
                    <a:pt x="12763" y="1572910"/>
                  </a:lnTo>
                  <a:lnTo>
                    <a:pt x="0" y="1508760"/>
                  </a:lnTo>
                  <a:lnTo>
                    <a:pt x="0" y="16763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652520" y="2445765"/>
            <a:ext cx="160020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7790" marR="5080" indent="-85725">
              <a:lnSpc>
                <a:spcPts val="1939"/>
              </a:lnSpc>
              <a:spcBef>
                <a:spcPts val="345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ери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технические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106424" y="961644"/>
            <a:ext cx="4304665" cy="3394075"/>
            <a:chOff x="1106424" y="961644"/>
            <a:chExt cx="4304665" cy="3394075"/>
          </a:xfrm>
        </p:grpSpPr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14344" y="961644"/>
              <a:ext cx="1896618" cy="144246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5104" y="2692908"/>
              <a:ext cx="1662683" cy="166268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028190" y="2708529"/>
              <a:ext cx="1560195" cy="1560195"/>
            </a:xfrm>
            <a:custGeom>
              <a:avLst/>
              <a:gdLst/>
              <a:ahLst/>
              <a:cxnLst/>
              <a:rect l="l" t="t" r="r" b="b"/>
              <a:pathLst>
                <a:path w="1560195" h="1560195">
                  <a:moveTo>
                    <a:pt x="266700" y="0"/>
                  </a:moveTo>
                  <a:lnTo>
                    <a:pt x="0" y="266700"/>
                  </a:lnTo>
                  <a:lnTo>
                    <a:pt x="1204468" y="1471168"/>
                  </a:lnTo>
                  <a:lnTo>
                    <a:pt x="1115568" y="1560068"/>
                  </a:lnTo>
                  <a:lnTo>
                    <a:pt x="1560195" y="1560068"/>
                  </a:lnTo>
                  <a:lnTo>
                    <a:pt x="1560195" y="1115568"/>
                  </a:lnTo>
                  <a:lnTo>
                    <a:pt x="1471295" y="1204468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14044" y="2004060"/>
              <a:ext cx="2095500" cy="1676400"/>
            </a:xfrm>
            <a:custGeom>
              <a:avLst/>
              <a:gdLst/>
              <a:ahLst/>
              <a:cxnLst/>
              <a:rect l="l" t="t" r="r" b="b"/>
              <a:pathLst>
                <a:path w="2095500" h="1676400">
                  <a:moveTo>
                    <a:pt x="1927860" y="0"/>
                  </a:moveTo>
                  <a:lnTo>
                    <a:pt x="167640" y="0"/>
                  </a:lnTo>
                  <a:lnTo>
                    <a:pt x="134782" y="3250"/>
                  </a:lnTo>
                  <a:lnTo>
                    <a:pt x="74633" y="28182"/>
                  </a:lnTo>
                  <a:lnTo>
                    <a:pt x="28166" y="74646"/>
                  </a:lnTo>
                  <a:lnTo>
                    <a:pt x="3251" y="134784"/>
                  </a:lnTo>
                  <a:lnTo>
                    <a:pt x="0" y="167639"/>
                  </a:lnTo>
                  <a:lnTo>
                    <a:pt x="0" y="1508760"/>
                  </a:lnTo>
                  <a:lnTo>
                    <a:pt x="12761" y="1572910"/>
                  </a:lnTo>
                  <a:lnTo>
                    <a:pt x="49098" y="1627251"/>
                  </a:lnTo>
                  <a:lnTo>
                    <a:pt x="103487" y="1663636"/>
                  </a:lnTo>
                  <a:lnTo>
                    <a:pt x="167640" y="1676400"/>
                  </a:lnTo>
                  <a:lnTo>
                    <a:pt x="1927860" y="1676400"/>
                  </a:lnTo>
                  <a:lnTo>
                    <a:pt x="1992010" y="1663636"/>
                  </a:lnTo>
                  <a:lnTo>
                    <a:pt x="2046351" y="1627251"/>
                  </a:lnTo>
                  <a:lnTo>
                    <a:pt x="2082736" y="1572910"/>
                  </a:lnTo>
                  <a:lnTo>
                    <a:pt x="2095500" y="1508760"/>
                  </a:lnTo>
                  <a:lnTo>
                    <a:pt x="2095500" y="167639"/>
                  </a:lnTo>
                  <a:lnTo>
                    <a:pt x="2082736" y="103489"/>
                  </a:lnTo>
                  <a:lnTo>
                    <a:pt x="2046351" y="49149"/>
                  </a:lnTo>
                  <a:lnTo>
                    <a:pt x="1992010" y="12763"/>
                  </a:lnTo>
                  <a:lnTo>
                    <a:pt x="1927860" y="0"/>
                  </a:lnTo>
                  <a:close/>
                </a:path>
              </a:pathLst>
            </a:custGeom>
            <a:solidFill>
              <a:srgbClr val="9F8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14044" y="2004060"/>
              <a:ext cx="2095500" cy="1676400"/>
            </a:xfrm>
            <a:custGeom>
              <a:avLst/>
              <a:gdLst/>
              <a:ahLst/>
              <a:cxnLst/>
              <a:rect l="l" t="t" r="r" b="b"/>
              <a:pathLst>
                <a:path w="2095500" h="1676400">
                  <a:moveTo>
                    <a:pt x="0" y="167639"/>
                  </a:moveTo>
                  <a:lnTo>
                    <a:pt x="12761" y="103489"/>
                  </a:lnTo>
                  <a:lnTo>
                    <a:pt x="49098" y="49149"/>
                  </a:lnTo>
                  <a:lnTo>
                    <a:pt x="103487" y="12763"/>
                  </a:lnTo>
                  <a:lnTo>
                    <a:pt x="167640" y="0"/>
                  </a:lnTo>
                  <a:lnTo>
                    <a:pt x="1927860" y="0"/>
                  </a:lnTo>
                  <a:lnTo>
                    <a:pt x="1992010" y="12763"/>
                  </a:lnTo>
                  <a:lnTo>
                    <a:pt x="2046351" y="49149"/>
                  </a:lnTo>
                  <a:lnTo>
                    <a:pt x="2082736" y="103489"/>
                  </a:lnTo>
                  <a:lnTo>
                    <a:pt x="2095500" y="167639"/>
                  </a:lnTo>
                  <a:lnTo>
                    <a:pt x="2095500" y="1508760"/>
                  </a:lnTo>
                  <a:lnTo>
                    <a:pt x="2082736" y="1572910"/>
                  </a:lnTo>
                  <a:lnTo>
                    <a:pt x="2046351" y="1627251"/>
                  </a:lnTo>
                  <a:lnTo>
                    <a:pt x="1992010" y="1663636"/>
                  </a:lnTo>
                  <a:lnTo>
                    <a:pt x="1927860" y="1676400"/>
                  </a:lnTo>
                  <a:lnTo>
                    <a:pt x="167640" y="1676400"/>
                  </a:lnTo>
                  <a:lnTo>
                    <a:pt x="103487" y="1663636"/>
                  </a:lnTo>
                  <a:lnTo>
                    <a:pt x="49098" y="1627251"/>
                  </a:lnTo>
                  <a:lnTo>
                    <a:pt x="12761" y="1572910"/>
                  </a:lnTo>
                  <a:lnTo>
                    <a:pt x="0" y="1508760"/>
                  </a:lnTo>
                  <a:lnTo>
                    <a:pt x="0" y="16763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985517" y="3304159"/>
            <a:ext cx="1154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кадровые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32459" y="1680972"/>
            <a:ext cx="2674620" cy="4296410"/>
            <a:chOff x="632459" y="1680972"/>
            <a:chExt cx="2674620" cy="4296410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8763" y="1680972"/>
              <a:ext cx="1895094" cy="146227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3727" y="4800574"/>
              <a:ext cx="1673352" cy="73154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87068" y="4815839"/>
              <a:ext cx="1571625" cy="629920"/>
            </a:xfrm>
            <a:custGeom>
              <a:avLst/>
              <a:gdLst/>
              <a:ahLst/>
              <a:cxnLst/>
              <a:rect l="l" t="t" r="r" b="b"/>
              <a:pathLst>
                <a:path w="1571625" h="629920">
                  <a:moveTo>
                    <a:pt x="1256538" y="0"/>
                  </a:moveTo>
                  <a:lnTo>
                    <a:pt x="1256538" y="125857"/>
                  </a:lnTo>
                  <a:lnTo>
                    <a:pt x="0" y="125857"/>
                  </a:lnTo>
                  <a:lnTo>
                    <a:pt x="0" y="503555"/>
                  </a:lnTo>
                  <a:lnTo>
                    <a:pt x="1256538" y="503555"/>
                  </a:lnTo>
                  <a:lnTo>
                    <a:pt x="1256538" y="629412"/>
                  </a:lnTo>
                  <a:lnTo>
                    <a:pt x="1571244" y="314706"/>
                  </a:lnTo>
                  <a:lnTo>
                    <a:pt x="125653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0079" y="4293107"/>
              <a:ext cx="2095500" cy="1676400"/>
            </a:xfrm>
            <a:custGeom>
              <a:avLst/>
              <a:gdLst/>
              <a:ahLst/>
              <a:cxnLst/>
              <a:rect l="l" t="t" r="r" b="b"/>
              <a:pathLst>
                <a:path w="2095500" h="1676400">
                  <a:moveTo>
                    <a:pt x="1927859" y="0"/>
                  </a:moveTo>
                  <a:lnTo>
                    <a:pt x="167640" y="0"/>
                  </a:lnTo>
                  <a:lnTo>
                    <a:pt x="134782" y="3250"/>
                  </a:lnTo>
                  <a:lnTo>
                    <a:pt x="74633" y="28182"/>
                  </a:lnTo>
                  <a:lnTo>
                    <a:pt x="28166" y="74646"/>
                  </a:lnTo>
                  <a:lnTo>
                    <a:pt x="3251" y="134784"/>
                  </a:lnTo>
                  <a:lnTo>
                    <a:pt x="0" y="167640"/>
                  </a:lnTo>
                  <a:lnTo>
                    <a:pt x="0" y="1508760"/>
                  </a:lnTo>
                  <a:lnTo>
                    <a:pt x="12761" y="1572912"/>
                  </a:lnTo>
                  <a:lnTo>
                    <a:pt x="49098" y="1627301"/>
                  </a:lnTo>
                  <a:lnTo>
                    <a:pt x="103487" y="1663638"/>
                  </a:lnTo>
                  <a:lnTo>
                    <a:pt x="167640" y="1676400"/>
                  </a:lnTo>
                  <a:lnTo>
                    <a:pt x="1927859" y="1676400"/>
                  </a:lnTo>
                  <a:lnTo>
                    <a:pt x="1992010" y="1663638"/>
                  </a:lnTo>
                  <a:lnTo>
                    <a:pt x="2046351" y="1627301"/>
                  </a:lnTo>
                  <a:lnTo>
                    <a:pt x="2082736" y="1572912"/>
                  </a:lnTo>
                  <a:lnTo>
                    <a:pt x="2095500" y="1508760"/>
                  </a:lnTo>
                  <a:lnTo>
                    <a:pt x="2095500" y="167640"/>
                  </a:lnTo>
                  <a:lnTo>
                    <a:pt x="2082736" y="103489"/>
                  </a:lnTo>
                  <a:lnTo>
                    <a:pt x="2046351" y="49149"/>
                  </a:lnTo>
                  <a:lnTo>
                    <a:pt x="1992010" y="12763"/>
                  </a:lnTo>
                  <a:lnTo>
                    <a:pt x="1927859" y="0"/>
                  </a:lnTo>
                  <a:close/>
                </a:path>
              </a:pathLst>
            </a:custGeom>
            <a:solidFill>
              <a:srgbClr val="DE7D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40079" y="4293107"/>
              <a:ext cx="2095500" cy="1676400"/>
            </a:xfrm>
            <a:custGeom>
              <a:avLst/>
              <a:gdLst/>
              <a:ahLst/>
              <a:cxnLst/>
              <a:rect l="l" t="t" r="r" b="b"/>
              <a:pathLst>
                <a:path w="2095500" h="1676400">
                  <a:moveTo>
                    <a:pt x="0" y="167640"/>
                  </a:moveTo>
                  <a:lnTo>
                    <a:pt x="12761" y="103489"/>
                  </a:lnTo>
                  <a:lnTo>
                    <a:pt x="49098" y="49149"/>
                  </a:lnTo>
                  <a:lnTo>
                    <a:pt x="103487" y="12763"/>
                  </a:lnTo>
                  <a:lnTo>
                    <a:pt x="167640" y="0"/>
                  </a:lnTo>
                  <a:lnTo>
                    <a:pt x="1927859" y="0"/>
                  </a:lnTo>
                  <a:lnTo>
                    <a:pt x="1992010" y="12763"/>
                  </a:lnTo>
                  <a:lnTo>
                    <a:pt x="2046351" y="49149"/>
                  </a:lnTo>
                  <a:lnTo>
                    <a:pt x="2082736" y="103489"/>
                  </a:lnTo>
                  <a:lnTo>
                    <a:pt x="2095500" y="167640"/>
                  </a:lnTo>
                  <a:lnTo>
                    <a:pt x="2095500" y="1508760"/>
                  </a:lnTo>
                  <a:lnTo>
                    <a:pt x="2082736" y="1572912"/>
                  </a:lnTo>
                  <a:lnTo>
                    <a:pt x="2046351" y="1627301"/>
                  </a:lnTo>
                  <a:lnTo>
                    <a:pt x="1992010" y="1663638"/>
                  </a:lnTo>
                  <a:lnTo>
                    <a:pt x="1927859" y="1676400"/>
                  </a:lnTo>
                  <a:lnTo>
                    <a:pt x="167640" y="1676400"/>
                  </a:lnTo>
                  <a:lnTo>
                    <a:pt x="103487" y="1663638"/>
                  </a:lnTo>
                  <a:lnTo>
                    <a:pt x="49098" y="1627301"/>
                  </a:lnTo>
                  <a:lnTo>
                    <a:pt x="12761" y="1572912"/>
                  </a:lnTo>
                  <a:lnTo>
                    <a:pt x="0" y="1508760"/>
                  </a:lnTo>
                  <a:lnTo>
                    <a:pt x="0" y="16764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72134" y="5346903"/>
            <a:ext cx="1792605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516255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пси</a:t>
            </a:r>
            <a:r>
              <a:rPr sz="1800" b="1" spc="-60" dirty="0">
                <a:solidFill>
                  <a:srgbClr val="FFFFFF"/>
                </a:solidFill>
                <a:latin typeface="Arial"/>
                <a:cs typeface="Arial"/>
              </a:rPr>
              <a:t>х</a:t>
            </a:r>
            <a:r>
              <a:rPr sz="1800" b="1" spc="-4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-  пед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ог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ск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02692" y="3768852"/>
            <a:ext cx="1895094" cy="14500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307" y="324103"/>
            <a:ext cx="4451350" cy="637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725805" marR="5080" indent="-713740">
              <a:lnSpc>
                <a:spcPct val="100499"/>
              </a:lnSpc>
              <a:spcBef>
                <a:spcPts val="90"/>
              </a:spcBef>
            </a:pPr>
            <a:r>
              <a:rPr spc="-5" dirty="0"/>
              <a:t>Характеристика </a:t>
            </a:r>
            <a:r>
              <a:rPr spc="-10" dirty="0"/>
              <a:t>взаимодействия </a:t>
            </a:r>
            <a:r>
              <a:rPr spc="-35" dirty="0"/>
              <a:t>ДОУ </a:t>
            </a:r>
            <a:r>
              <a:rPr spc="-484" dirty="0"/>
              <a:t> </a:t>
            </a:r>
            <a:r>
              <a:rPr dirty="0"/>
              <a:t>с</a:t>
            </a:r>
            <a:r>
              <a:rPr spc="-5" dirty="0"/>
              <a:t> </a:t>
            </a:r>
            <a:r>
              <a:rPr dirty="0"/>
              <a:t>семьями</a:t>
            </a:r>
            <a:r>
              <a:rPr spc="-30" dirty="0"/>
              <a:t> </a:t>
            </a:r>
            <a:r>
              <a:rPr spc="-5" dirty="0"/>
              <a:t>воспитанников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215128" y="1158239"/>
            <a:ext cx="2818130" cy="454659"/>
            <a:chOff x="5215128" y="1158239"/>
            <a:chExt cx="2818130" cy="454659"/>
          </a:xfrm>
        </p:grpSpPr>
        <p:sp>
          <p:nvSpPr>
            <p:cNvPr id="4" name="object 4"/>
            <p:cNvSpPr/>
            <p:nvPr/>
          </p:nvSpPr>
          <p:spPr>
            <a:xfrm>
              <a:off x="5219700" y="1162811"/>
              <a:ext cx="2809240" cy="445134"/>
            </a:xfrm>
            <a:custGeom>
              <a:avLst/>
              <a:gdLst/>
              <a:ahLst/>
              <a:cxnLst/>
              <a:rect l="l" t="t" r="r" b="b"/>
              <a:pathLst>
                <a:path w="2809240" h="445134">
                  <a:moveTo>
                    <a:pt x="2734564" y="0"/>
                  </a:moveTo>
                  <a:lnTo>
                    <a:pt x="74167" y="0"/>
                  </a:lnTo>
                  <a:lnTo>
                    <a:pt x="45273" y="5820"/>
                  </a:lnTo>
                  <a:lnTo>
                    <a:pt x="21701" y="21701"/>
                  </a:lnTo>
                  <a:lnTo>
                    <a:pt x="5820" y="45273"/>
                  </a:lnTo>
                  <a:lnTo>
                    <a:pt x="0" y="74167"/>
                  </a:lnTo>
                  <a:lnTo>
                    <a:pt x="0" y="370839"/>
                  </a:lnTo>
                  <a:lnTo>
                    <a:pt x="5820" y="399734"/>
                  </a:lnTo>
                  <a:lnTo>
                    <a:pt x="21701" y="423306"/>
                  </a:lnTo>
                  <a:lnTo>
                    <a:pt x="45273" y="439187"/>
                  </a:lnTo>
                  <a:lnTo>
                    <a:pt x="74167" y="445008"/>
                  </a:lnTo>
                  <a:lnTo>
                    <a:pt x="2734564" y="445008"/>
                  </a:lnTo>
                  <a:lnTo>
                    <a:pt x="2763458" y="439187"/>
                  </a:lnTo>
                  <a:lnTo>
                    <a:pt x="2787030" y="423306"/>
                  </a:lnTo>
                  <a:lnTo>
                    <a:pt x="2802911" y="399734"/>
                  </a:lnTo>
                  <a:lnTo>
                    <a:pt x="2808731" y="370839"/>
                  </a:lnTo>
                  <a:lnTo>
                    <a:pt x="2808731" y="74167"/>
                  </a:lnTo>
                  <a:lnTo>
                    <a:pt x="2802911" y="45273"/>
                  </a:lnTo>
                  <a:lnTo>
                    <a:pt x="2787030" y="21701"/>
                  </a:lnTo>
                  <a:lnTo>
                    <a:pt x="2763458" y="5820"/>
                  </a:lnTo>
                  <a:lnTo>
                    <a:pt x="273456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19700" y="1162811"/>
              <a:ext cx="2809240" cy="445134"/>
            </a:xfrm>
            <a:custGeom>
              <a:avLst/>
              <a:gdLst/>
              <a:ahLst/>
              <a:cxnLst/>
              <a:rect l="l" t="t" r="r" b="b"/>
              <a:pathLst>
                <a:path w="2809240" h="445134">
                  <a:moveTo>
                    <a:pt x="0" y="74167"/>
                  </a:moveTo>
                  <a:lnTo>
                    <a:pt x="5820" y="45273"/>
                  </a:lnTo>
                  <a:lnTo>
                    <a:pt x="21701" y="21701"/>
                  </a:lnTo>
                  <a:lnTo>
                    <a:pt x="45273" y="5820"/>
                  </a:lnTo>
                  <a:lnTo>
                    <a:pt x="74167" y="0"/>
                  </a:lnTo>
                  <a:lnTo>
                    <a:pt x="2734564" y="0"/>
                  </a:lnTo>
                  <a:lnTo>
                    <a:pt x="2763458" y="5820"/>
                  </a:lnTo>
                  <a:lnTo>
                    <a:pt x="2787030" y="21701"/>
                  </a:lnTo>
                  <a:lnTo>
                    <a:pt x="2802911" y="45273"/>
                  </a:lnTo>
                  <a:lnTo>
                    <a:pt x="2808731" y="74167"/>
                  </a:lnTo>
                  <a:lnTo>
                    <a:pt x="2808731" y="370839"/>
                  </a:lnTo>
                  <a:lnTo>
                    <a:pt x="2802911" y="399734"/>
                  </a:lnTo>
                  <a:lnTo>
                    <a:pt x="2787030" y="423306"/>
                  </a:lnTo>
                  <a:lnTo>
                    <a:pt x="2763458" y="439187"/>
                  </a:lnTo>
                  <a:lnTo>
                    <a:pt x="2734564" y="445008"/>
                  </a:lnTo>
                  <a:lnTo>
                    <a:pt x="74167" y="445008"/>
                  </a:lnTo>
                  <a:lnTo>
                    <a:pt x="45273" y="439187"/>
                  </a:lnTo>
                  <a:lnTo>
                    <a:pt x="21701" y="423306"/>
                  </a:lnTo>
                  <a:lnTo>
                    <a:pt x="5820" y="399734"/>
                  </a:lnTo>
                  <a:lnTo>
                    <a:pt x="0" y="370839"/>
                  </a:lnTo>
                  <a:lnTo>
                    <a:pt x="0" y="74167"/>
                  </a:lnTo>
                  <a:close/>
                </a:path>
              </a:pathLst>
            </a:custGeom>
            <a:ln w="9144">
              <a:solidFill>
                <a:srgbClr val="8AA1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58723" y="4704588"/>
            <a:ext cx="3322320" cy="388620"/>
            <a:chOff x="458723" y="4704588"/>
            <a:chExt cx="3322320" cy="388620"/>
          </a:xfrm>
        </p:grpSpPr>
        <p:sp>
          <p:nvSpPr>
            <p:cNvPr id="7" name="object 7"/>
            <p:cNvSpPr/>
            <p:nvPr/>
          </p:nvSpPr>
          <p:spPr>
            <a:xfrm>
              <a:off x="463295" y="4709160"/>
              <a:ext cx="3313429" cy="379730"/>
            </a:xfrm>
            <a:custGeom>
              <a:avLst/>
              <a:gdLst/>
              <a:ahLst/>
              <a:cxnLst/>
              <a:rect l="l" t="t" r="r" b="b"/>
              <a:pathLst>
                <a:path w="3313429" h="379729">
                  <a:moveTo>
                    <a:pt x="3249930" y="0"/>
                  </a:moveTo>
                  <a:lnTo>
                    <a:pt x="63246" y="0"/>
                  </a:lnTo>
                  <a:lnTo>
                    <a:pt x="38629" y="4970"/>
                  </a:lnTo>
                  <a:lnTo>
                    <a:pt x="18526" y="18526"/>
                  </a:lnTo>
                  <a:lnTo>
                    <a:pt x="4970" y="38629"/>
                  </a:lnTo>
                  <a:lnTo>
                    <a:pt x="0" y="63245"/>
                  </a:lnTo>
                  <a:lnTo>
                    <a:pt x="0" y="316229"/>
                  </a:lnTo>
                  <a:lnTo>
                    <a:pt x="4970" y="340846"/>
                  </a:lnTo>
                  <a:lnTo>
                    <a:pt x="18526" y="360949"/>
                  </a:lnTo>
                  <a:lnTo>
                    <a:pt x="38629" y="374505"/>
                  </a:lnTo>
                  <a:lnTo>
                    <a:pt x="63246" y="379475"/>
                  </a:lnTo>
                  <a:lnTo>
                    <a:pt x="3249930" y="379475"/>
                  </a:lnTo>
                  <a:lnTo>
                    <a:pt x="3274546" y="374505"/>
                  </a:lnTo>
                  <a:lnTo>
                    <a:pt x="3294649" y="360949"/>
                  </a:lnTo>
                  <a:lnTo>
                    <a:pt x="3308205" y="340846"/>
                  </a:lnTo>
                  <a:lnTo>
                    <a:pt x="3313176" y="316229"/>
                  </a:lnTo>
                  <a:lnTo>
                    <a:pt x="3313176" y="63245"/>
                  </a:lnTo>
                  <a:lnTo>
                    <a:pt x="3308205" y="38629"/>
                  </a:lnTo>
                  <a:lnTo>
                    <a:pt x="3294649" y="18526"/>
                  </a:lnTo>
                  <a:lnTo>
                    <a:pt x="3274546" y="4970"/>
                  </a:lnTo>
                  <a:lnTo>
                    <a:pt x="324993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63295" y="4709160"/>
              <a:ext cx="3313429" cy="379730"/>
            </a:xfrm>
            <a:custGeom>
              <a:avLst/>
              <a:gdLst/>
              <a:ahLst/>
              <a:cxnLst/>
              <a:rect l="l" t="t" r="r" b="b"/>
              <a:pathLst>
                <a:path w="3313429" h="379729">
                  <a:moveTo>
                    <a:pt x="0" y="63245"/>
                  </a:moveTo>
                  <a:lnTo>
                    <a:pt x="4970" y="38629"/>
                  </a:lnTo>
                  <a:lnTo>
                    <a:pt x="18526" y="18526"/>
                  </a:lnTo>
                  <a:lnTo>
                    <a:pt x="38629" y="4970"/>
                  </a:lnTo>
                  <a:lnTo>
                    <a:pt x="63246" y="0"/>
                  </a:lnTo>
                  <a:lnTo>
                    <a:pt x="3249930" y="0"/>
                  </a:lnTo>
                  <a:lnTo>
                    <a:pt x="3274546" y="4970"/>
                  </a:lnTo>
                  <a:lnTo>
                    <a:pt x="3294649" y="18526"/>
                  </a:lnTo>
                  <a:lnTo>
                    <a:pt x="3308205" y="38629"/>
                  </a:lnTo>
                  <a:lnTo>
                    <a:pt x="3313176" y="63245"/>
                  </a:lnTo>
                  <a:lnTo>
                    <a:pt x="3313176" y="316229"/>
                  </a:lnTo>
                  <a:lnTo>
                    <a:pt x="3308205" y="340846"/>
                  </a:lnTo>
                  <a:lnTo>
                    <a:pt x="3294649" y="360949"/>
                  </a:lnTo>
                  <a:lnTo>
                    <a:pt x="3274546" y="374505"/>
                  </a:lnTo>
                  <a:lnTo>
                    <a:pt x="3249930" y="379475"/>
                  </a:lnTo>
                  <a:lnTo>
                    <a:pt x="63246" y="379475"/>
                  </a:lnTo>
                  <a:lnTo>
                    <a:pt x="38629" y="374505"/>
                  </a:lnTo>
                  <a:lnTo>
                    <a:pt x="18526" y="360949"/>
                  </a:lnTo>
                  <a:lnTo>
                    <a:pt x="4970" y="340846"/>
                  </a:lnTo>
                  <a:lnTo>
                    <a:pt x="0" y="316229"/>
                  </a:lnTo>
                  <a:lnTo>
                    <a:pt x="0" y="63245"/>
                  </a:lnTo>
                  <a:close/>
                </a:path>
              </a:pathLst>
            </a:custGeom>
            <a:ln w="9144">
              <a:solidFill>
                <a:srgbClr val="8AA1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8962" y="4735829"/>
            <a:ext cx="296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Принципы</a:t>
            </a:r>
            <a:r>
              <a:rPr sz="1800" b="1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взаимодействия: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468" y="5209794"/>
            <a:ext cx="3860800" cy="148399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99085" marR="5080" indent="-287020">
              <a:lnSpc>
                <a:spcPts val="1880"/>
              </a:lnSpc>
              <a:spcBef>
                <a:spcPts val="190"/>
              </a:spcBef>
              <a:buFont typeface="Wingdings"/>
              <a:buChar char=""/>
              <a:tabLst>
                <a:tab pos="299085" algn="l"/>
                <a:tab pos="299720" algn="l"/>
                <a:tab pos="1546860" algn="l"/>
                <a:tab pos="2371725" algn="l"/>
                <a:tab pos="277876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ио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ит</a:t>
            </a:r>
            <a:r>
              <a:rPr sz="160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1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мьи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3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пи</a:t>
            </a:r>
            <a:r>
              <a:rPr sz="1600" spc="1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ни</a:t>
            </a:r>
            <a:r>
              <a:rPr sz="1600" spc="-10" dirty="0">
                <a:latin typeface="Times New Roman"/>
                <a:cs typeface="Times New Roman"/>
              </a:rPr>
              <a:t>и,  </a:t>
            </a:r>
            <a:r>
              <a:rPr sz="1600" spc="-15" dirty="0">
                <a:latin typeface="Times New Roman"/>
                <a:cs typeface="Times New Roman"/>
              </a:rPr>
              <a:t>обучении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развитии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ребенка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ts val="187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Открытость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ts val="1905"/>
              </a:lnSpc>
              <a:spcBef>
                <a:spcPts val="35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Индивидуально-дифференцированный</a:t>
            </a:r>
            <a:endParaRPr sz="1600">
              <a:latin typeface="Times New Roman"/>
              <a:cs typeface="Times New Roman"/>
            </a:endParaRPr>
          </a:p>
          <a:p>
            <a:pPr marL="299085">
              <a:lnSpc>
                <a:spcPts val="1905"/>
              </a:lnSpc>
            </a:pPr>
            <a:r>
              <a:rPr sz="1600" spc="-30" dirty="0">
                <a:latin typeface="Times New Roman"/>
                <a:cs typeface="Times New Roman"/>
              </a:rPr>
              <a:t>подход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dirty="0">
                <a:latin typeface="Times New Roman"/>
                <a:cs typeface="Times New Roman"/>
              </a:rPr>
              <a:t>Возрастосообразность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7540" y="1239392"/>
            <a:ext cx="3608704" cy="111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055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Цели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взаимодействия: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  <a:tab pos="1533525" algn="l"/>
                <a:tab pos="1593215" algn="l"/>
                <a:tab pos="1814195" algn="l"/>
                <a:tab pos="2531745" algn="l"/>
                <a:tab pos="2846070" algn="l"/>
                <a:tab pos="3495040" algn="l"/>
              </a:tabLst>
            </a:pP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0" dirty="0">
                <a:latin typeface="Times New Roman"/>
                <a:cs typeface="Times New Roman"/>
              </a:rPr>
              <a:t>б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4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ч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	</a:t>
            </a:r>
            <a:r>
              <a:rPr sz="1600" spc="-3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д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нст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5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-60" dirty="0">
                <a:latin typeface="Times New Roman"/>
                <a:cs typeface="Times New Roman"/>
              </a:rPr>
              <a:t>х</a:t>
            </a:r>
            <a:r>
              <a:rPr sz="1600" spc="-5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к  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3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dirty="0">
                <a:latin typeface="Times New Roman"/>
                <a:cs typeface="Times New Roman"/>
              </a:rPr>
              <a:t>п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10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ани</a:t>
            </a:r>
            <a:r>
              <a:rPr sz="1600" spc="-5" dirty="0">
                <a:latin typeface="Times New Roman"/>
                <a:cs typeface="Times New Roman"/>
              </a:rPr>
              <a:t>ю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65" dirty="0">
                <a:latin typeface="Times New Roman"/>
                <a:cs typeface="Times New Roman"/>
              </a:rPr>
              <a:t>б</a:t>
            </a:r>
            <a:r>
              <a:rPr sz="1600" spc="-15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че</a:t>
            </a:r>
            <a:r>
              <a:rPr sz="1600" dirty="0">
                <a:latin typeface="Times New Roman"/>
                <a:cs typeface="Times New Roman"/>
              </a:rPr>
              <a:t>ни</a:t>
            </a:r>
            <a:r>
              <a:rPr sz="1600" spc="-5" dirty="0">
                <a:latin typeface="Times New Roman"/>
                <a:cs typeface="Times New Roman"/>
              </a:rPr>
              <a:t>ю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дет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й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3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540" y="2329687"/>
            <a:ext cx="3608070" cy="22155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99085" marR="7620" algn="just">
              <a:lnSpc>
                <a:spcPts val="1880"/>
              </a:lnSpc>
              <a:spcBef>
                <a:spcPts val="190"/>
              </a:spcBef>
            </a:pPr>
            <a:r>
              <a:rPr sz="1600" spc="-5" dirty="0">
                <a:latin typeface="Times New Roman"/>
                <a:cs typeface="Times New Roman"/>
              </a:rPr>
              <a:t>условиях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ДОО</a:t>
            </a:r>
            <a:r>
              <a:rPr sz="1600" spc="-5" dirty="0">
                <a:latin typeface="Times New Roman"/>
                <a:cs typeface="Times New Roman"/>
              </a:rPr>
              <a:t> и</a:t>
            </a:r>
            <a:r>
              <a:rPr sz="1600" dirty="0">
                <a:latin typeface="Times New Roman"/>
                <a:cs typeface="Times New Roman"/>
              </a:rPr>
              <a:t> семьи; </a:t>
            </a:r>
            <a:r>
              <a:rPr sz="1600" spc="-5" dirty="0">
                <a:latin typeface="Times New Roman"/>
                <a:cs typeface="Times New Roman"/>
              </a:rPr>
              <a:t>повышение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воспитательного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потенциала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семьи.</a:t>
            </a:r>
            <a:endParaRPr sz="16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ts val="1920"/>
              </a:lnSpc>
              <a:spcBef>
                <a:spcPts val="50"/>
              </a:spcBef>
              <a:buFont typeface="Wingdings"/>
              <a:buChar char=""/>
              <a:tabLst>
                <a:tab pos="299720" algn="l"/>
                <a:tab pos="2640330" algn="l"/>
              </a:tabLst>
            </a:pP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0" dirty="0">
                <a:latin typeface="Times New Roman"/>
                <a:cs typeface="Times New Roman"/>
              </a:rPr>
              <a:t>б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4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ч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dirty="0">
                <a:latin typeface="Times New Roman"/>
                <a:cs typeface="Times New Roman"/>
              </a:rPr>
              <a:t>си</a:t>
            </a:r>
            <a:r>
              <a:rPr sz="1600" spc="-60" dirty="0">
                <a:latin typeface="Times New Roman"/>
                <a:cs typeface="Times New Roman"/>
              </a:rPr>
              <a:t>х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ло</a:t>
            </a:r>
            <a:r>
              <a:rPr sz="1600" spc="-35" dirty="0">
                <a:latin typeface="Times New Roman"/>
                <a:cs typeface="Times New Roman"/>
              </a:rPr>
              <a:t>г</a:t>
            </a:r>
            <a:r>
              <a:rPr sz="1600" spc="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-  </a:t>
            </a:r>
            <a:r>
              <a:rPr sz="1600" spc="-10" dirty="0">
                <a:latin typeface="Times New Roman"/>
                <a:cs typeface="Times New Roman"/>
              </a:rPr>
              <a:t>педагогической</a:t>
            </a:r>
            <a:r>
              <a:rPr sz="1600" spc="57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поддержки</a:t>
            </a:r>
            <a:r>
              <a:rPr sz="1600" spc="5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семьи</a:t>
            </a:r>
            <a:r>
              <a:rPr sz="1600" spc="5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299085" marR="5080" algn="just">
              <a:lnSpc>
                <a:spcPts val="1920"/>
              </a:lnSpc>
              <a:tabLst>
                <a:tab pos="2196465" algn="l"/>
              </a:tabLst>
            </a:pPr>
            <a:r>
              <a:rPr sz="1600" spc="-5" dirty="0">
                <a:latin typeface="Times New Roman"/>
                <a:cs typeface="Times New Roman"/>
              </a:rPr>
              <a:t>повышение	</a:t>
            </a:r>
            <a:r>
              <a:rPr sz="1600" spc="-10" dirty="0">
                <a:latin typeface="Times New Roman"/>
                <a:cs typeface="Times New Roman"/>
              </a:rPr>
              <a:t>компетентности </a:t>
            </a:r>
            <a:r>
              <a:rPr sz="1600" spc="-39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родителей</a:t>
            </a:r>
            <a:r>
              <a:rPr sz="1600" spc="-5" dirty="0">
                <a:latin typeface="Times New Roman"/>
                <a:cs typeface="Times New Roman"/>
              </a:rPr>
              <a:t> в</a:t>
            </a:r>
            <a:r>
              <a:rPr sz="1600" dirty="0">
                <a:latin typeface="Times New Roman"/>
                <a:cs typeface="Times New Roman"/>
              </a:rPr>
              <a:t> вопросах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образования,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охраны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укрепления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здоровья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детей</a:t>
            </a:r>
            <a:endParaRPr sz="1600">
              <a:latin typeface="Times New Roman"/>
              <a:cs typeface="Times New Roman"/>
            </a:endParaRPr>
          </a:p>
          <a:p>
            <a:pPr marL="299085" marR="6350" algn="just">
              <a:lnSpc>
                <a:spcPts val="1880"/>
              </a:lnSpc>
              <a:spcBef>
                <a:spcPts val="35"/>
              </a:spcBef>
              <a:tabLst>
                <a:tab pos="2216150" algn="l"/>
                <a:tab pos="3484879" algn="l"/>
              </a:tabLst>
            </a:pPr>
            <a:r>
              <a:rPr sz="1600" spc="-5" dirty="0">
                <a:latin typeface="Times New Roman"/>
                <a:cs typeface="Times New Roman"/>
              </a:rPr>
              <a:t>м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5" dirty="0">
                <a:latin typeface="Times New Roman"/>
                <a:cs typeface="Times New Roman"/>
              </a:rPr>
              <a:t>ад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dirty="0">
                <a:latin typeface="Times New Roman"/>
                <a:cs typeface="Times New Roman"/>
              </a:rPr>
              <a:t>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о,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ра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не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  </a:t>
            </a:r>
            <a:r>
              <a:rPr sz="1600" spc="-15" dirty="0">
                <a:latin typeface="Times New Roman"/>
                <a:cs typeface="Times New Roman"/>
              </a:rPr>
              <a:t>дошкольного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возраста.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75303" y="1105578"/>
            <a:ext cx="4843780" cy="368427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93495" algn="just">
              <a:lnSpc>
                <a:spcPct val="100000"/>
              </a:lnSpc>
              <a:spcBef>
                <a:spcPts val="1015"/>
              </a:spcBef>
            </a:pP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Задачи</a:t>
            </a:r>
            <a:r>
              <a:rPr sz="18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взаимодействия:</a:t>
            </a:r>
            <a:endParaRPr sz="1800">
              <a:latin typeface="Times New Roman"/>
              <a:cs typeface="Times New Roman"/>
            </a:endParaRPr>
          </a:p>
          <a:p>
            <a:pPr marL="299085" marR="6350" indent="-287020" algn="just">
              <a:lnSpc>
                <a:spcPct val="99600"/>
              </a:lnSpc>
              <a:spcBef>
                <a:spcPts val="815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Информирование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родителей</a:t>
            </a:r>
            <a:r>
              <a:rPr sz="1600" spc="-5" dirty="0">
                <a:latin typeface="Times New Roman"/>
                <a:cs typeface="Times New Roman"/>
              </a:rPr>
              <a:t> и</a:t>
            </a:r>
            <a:r>
              <a:rPr sz="1600" dirty="0">
                <a:latin typeface="Times New Roman"/>
                <a:cs typeface="Times New Roman"/>
              </a:rPr>
              <a:t> общественности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относительно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целей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дошкольного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образования,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общих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всего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образовательного</a:t>
            </a:r>
            <a:r>
              <a:rPr sz="1600" spc="3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пространства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РФ, </a:t>
            </a:r>
            <a:r>
              <a:rPr sz="1600" spc="-5" dirty="0">
                <a:latin typeface="Times New Roman"/>
                <a:cs typeface="Times New Roman"/>
              </a:rPr>
              <a:t>о мерах господдержки </a:t>
            </a:r>
            <a:r>
              <a:rPr sz="1600" dirty="0">
                <a:latin typeface="Times New Roman"/>
                <a:cs typeface="Times New Roman"/>
              </a:rPr>
              <a:t>семьям, </a:t>
            </a:r>
            <a:r>
              <a:rPr sz="1600" spc="-5" dirty="0">
                <a:latin typeface="Times New Roman"/>
                <a:cs typeface="Times New Roman"/>
              </a:rPr>
              <a:t>имеющим </a:t>
            </a:r>
            <a:r>
              <a:rPr sz="1600" dirty="0">
                <a:latin typeface="Times New Roman"/>
                <a:cs typeface="Times New Roman"/>
              </a:rPr>
              <a:t>детей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дошкольного </a:t>
            </a:r>
            <a:r>
              <a:rPr sz="1600" spc="-5" dirty="0">
                <a:latin typeface="Times New Roman"/>
                <a:cs typeface="Times New Roman"/>
              </a:rPr>
              <a:t>возраста, а также </a:t>
            </a:r>
            <a:r>
              <a:rPr sz="1600" dirty="0">
                <a:latin typeface="Times New Roman"/>
                <a:cs typeface="Times New Roman"/>
              </a:rPr>
              <a:t>об </a:t>
            </a:r>
            <a:r>
              <a:rPr sz="1600" spc="-10" dirty="0">
                <a:latin typeface="Times New Roman"/>
                <a:cs typeface="Times New Roman"/>
              </a:rPr>
              <a:t>образовательной </a:t>
            </a:r>
            <a:r>
              <a:rPr sz="1600" spc="-5" dirty="0">
                <a:latin typeface="Times New Roman"/>
                <a:cs typeface="Times New Roman"/>
              </a:rPr>
              <a:t> программе,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реализуемой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 ДОО.</a:t>
            </a:r>
            <a:endParaRPr sz="16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99400"/>
              </a:lnSpc>
              <a:spcBef>
                <a:spcPts val="50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dirty="0">
                <a:latin typeface="Times New Roman"/>
                <a:cs typeface="Times New Roman"/>
              </a:rPr>
              <a:t>Просвещение </a:t>
            </a:r>
            <a:r>
              <a:rPr sz="1600" spc="-5" dirty="0">
                <a:latin typeface="Times New Roman"/>
                <a:cs typeface="Times New Roman"/>
              </a:rPr>
              <a:t>родителей, повышение их правовой,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психолого-педагогической</a:t>
            </a:r>
            <a:r>
              <a:rPr sz="1600" spc="-10" dirty="0">
                <a:latin typeface="Times New Roman"/>
                <a:cs typeface="Times New Roman"/>
              </a:rPr>
              <a:t> компетентности</a:t>
            </a:r>
            <a:r>
              <a:rPr sz="1600" spc="-5" dirty="0">
                <a:latin typeface="Times New Roman"/>
                <a:cs typeface="Times New Roman"/>
              </a:rPr>
              <a:t> в </a:t>
            </a:r>
            <a:r>
              <a:rPr sz="1600" dirty="0">
                <a:latin typeface="Times New Roman"/>
                <a:cs typeface="Times New Roman"/>
              </a:rPr>
              <a:t> вопросах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охраны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укрепления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здоровья,</a:t>
            </a:r>
            <a:r>
              <a:rPr sz="1600" spc="2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развития </a:t>
            </a:r>
            <a:r>
              <a:rPr sz="1600" spc="-3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образования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детей.</a:t>
            </a:r>
            <a:endParaRPr sz="1600">
              <a:latin typeface="Times New Roman"/>
              <a:cs typeface="Times New Roman"/>
            </a:endParaRPr>
          </a:p>
          <a:p>
            <a:pPr marL="299085" marR="6350" indent="-287020" algn="just">
              <a:lnSpc>
                <a:spcPct val="99100"/>
              </a:lnSpc>
              <a:spcBef>
                <a:spcPts val="50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latin typeface="Times New Roman"/>
                <a:cs typeface="Times New Roman"/>
              </a:rPr>
              <a:t>Создание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условий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развития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ответственного</a:t>
            </a:r>
            <a:r>
              <a:rPr sz="1600" spc="-5" dirty="0">
                <a:latin typeface="Times New Roman"/>
                <a:cs typeface="Times New Roman"/>
              </a:rPr>
              <a:t> 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осознанного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родительства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как</a:t>
            </a:r>
            <a:r>
              <a:rPr sz="1600" spc="-5" dirty="0">
                <a:latin typeface="Times New Roman"/>
                <a:cs typeface="Times New Roman"/>
              </a:rPr>
              <a:t> базовой</a:t>
            </a:r>
            <a:r>
              <a:rPr sz="1600" dirty="0">
                <a:latin typeface="Times New Roman"/>
                <a:cs typeface="Times New Roman"/>
              </a:rPr>
              <a:t> основы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благополучия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семьи.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90386" y="4769611"/>
            <a:ext cx="3028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82775" algn="l"/>
                <a:tab pos="2466340" algn="l"/>
              </a:tabLst>
            </a:pP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аим</a:t>
            </a:r>
            <a:r>
              <a:rPr sz="1600" spc="-5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й</a:t>
            </a:r>
            <a:r>
              <a:rPr sz="160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тв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фо</a:t>
            </a:r>
            <a:r>
              <a:rPr sz="1600" spc="-20" dirty="0">
                <a:latin typeface="Times New Roman"/>
                <a:cs typeface="Times New Roman"/>
              </a:rPr>
              <a:t>рм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75303" y="4769611"/>
            <a:ext cx="166052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5" dirty="0">
                <a:latin typeface="Times New Roman"/>
                <a:cs typeface="Times New Roman"/>
              </a:rPr>
              <a:t>Построение</a:t>
            </a:r>
            <a:endParaRPr sz="1600">
              <a:latin typeface="Times New Roman"/>
              <a:cs typeface="Times New Roman"/>
            </a:endParaRPr>
          </a:p>
          <a:p>
            <a:pPr marL="299085" marR="5080">
              <a:lnSpc>
                <a:spcPct val="100000"/>
              </a:lnSpc>
              <a:tabLst>
                <a:tab pos="1429385" algn="l"/>
              </a:tabLst>
            </a:pP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15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110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ич</a:t>
            </a:r>
            <a:r>
              <a:rPr sz="1600" spc="3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ст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а  отношений	с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39510" y="5013452"/>
            <a:ext cx="1820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9395">
              <a:lnSpc>
                <a:spcPct val="100000"/>
              </a:lnSpc>
              <a:spcBef>
                <a:spcPts val="95"/>
              </a:spcBef>
              <a:tabLst>
                <a:tab pos="626745" algn="l"/>
                <a:tab pos="1191895" algn="l"/>
              </a:tabLst>
            </a:pPr>
            <a:r>
              <a:rPr sz="1600" spc="-5" dirty="0">
                <a:latin typeface="Times New Roman"/>
                <a:cs typeface="Times New Roman"/>
              </a:rPr>
              <a:t>и	</a:t>
            </a:r>
            <a:r>
              <a:rPr sz="1600" spc="-15" dirty="0">
                <a:latin typeface="Times New Roman"/>
                <a:cs typeface="Times New Roman"/>
              </a:rPr>
              <a:t>у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25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но</a:t>
            </a:r>
            <a:r>
              <a:rPr sz="1600" spc="-2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ле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ия  </a:t>
            </a:r>
            <a:r>
              <a:rPr sz="1600" spc="-5" dirty="0">
                <a:latin typeface="Times New Roman"/>
                <a:cs typeface="Times New Roman"/>
              </a:rPr>
              <a:t>родителями	</a:t>
            </a:r>
            <a:r>
              <a:rPr sz="1600" dirty="0">
                <a:latin typeface="Times New Roman"/>
                <a:cs typeface="Times New Roman"/>
              </a:rPr>
              <a:t>детей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59420" y="5013452"/>
            <a:ext cx="135826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384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па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dirty="0">
                <a:latin typeface="Times New Roman"/>
                <a:cs typeface="Times New Roman"/>
              </a:rPr>
              <a:t>тн</a:t>
            </a:r>
            <a:r>
              <a:rPr sz="1600" spc="-5" dirty="0">
                <a:latin typeface="Times New Roman"/>
                <a:cs typeface="Times New Roman"/>
              </a:rPr>
              <a:t>ерских  </a:t>
            </a:r>
            <a:r>
              <a:rPr sz="1600" dirty="0">
                <a:latin typeface="Times New Roman"/>
                <a:cs typeface="Times New Roman"/>
              </a:rPr>
              <a:t>м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spc="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нч</a:t>
            </a:r>
            <a:r>
              <a:rPr sz="1600" spc="3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5303" y="5501132"/>
            <a:ext cx="4839970" cy="7524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99085" marR="5080">
              <a:lnSpc>
                <a:spcPts val="1889"/>
              </a:lnSpc>
              <a:spcBef>
                <a:spcPts val="185"/>
              </a:spcBef>
              <a:tabLst>
                <a:tab pos="1143000" algn="l"/>
                <a:tab pos="1414145" algn="l"/>
                <a:tab pos="2711450" algn="l"/>
                <a:tab pos="3613785" algn="l"/>
                <a:tab pos="4074160" algn="l"/>
              </a:tabLst>
            </a:pPr>
            <a:r>
              <a:rPr sz="1600" spc="-5" dirty="0">
                <a:latin typeface="Times New Roman"/>
                <a:cs typeface="Times New Roman"/>
              </a:rPr>
              <a:t>ра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не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ш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льно</a:t>
            </a:r>
            <a:r>
              <a:rPr sz="1600" spc="-35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озрас</a:t>
            </a:r>
            <a:r>
              <a:rPr sz="1600" spc="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д</a:t>
            </a:r>
            <a:r>
              <a:rPr sz="1600" dirty="0">
                <a:latin typeface="Times New Roman"/>
                <a:cs typeface="Times New Roman"/>
              </a:rPr>
              <a:t>л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ш</a:t>
            </a:r>
            <a:r>
              <a:rPr sz="1600" dirty="0">
                <a:latin typeface="Times New Roman"/>
                <a:cs typeface="Times New Roman"/>
              </a:rPr>
              <a:t>ен</a:t>
            </a:r>
            <a:r>
              <a:rPr sz="1600" spc="-10" dirty="0">
                <a:latin typeface="Times New Roman"/>
                <a:cs typeface="Times New Roman"/>
              </a:rPr>
              <a:t>ия  образовательных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задач.</a:t>
            </a:r>
            <a:endParaRPr sz="1600">
              <a:latin typeface="Times New Roman"/>
              <a:cs typeface="Times New Roman"/>
            </a:endParaRPr>
          </a:p>
          <a:p>
            <a:pPr marL="299085" indent="-287020">
              <a:lnSpc>
                <a:spcPts val="186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spc="-10" dirty="0">
                <a:latin typeface="Times New Roman"/>
                <a:cs typeface="Times New Roman"/>
              </a:rPr>
              <a:t>Вовлечение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родителей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 образовательный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процесс.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0" y="790702"/>
            <a:ext cx="5131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Формы</a:t>
            </a:r>
            <a:r>
              <a:rPr sz="1800" spc="-15" dirty="0"/>
              <a:t> работы</a:t>
            </a:r>
            <a:r>
              <a:rPr sz="1800" spc="-5" dirty="0"/>
              <a:t> по </a:t>
            </a:r>
            <a:r>
              <a:rPr sz="1800" spc="-10" dirty="0"/>
              <a:t>взаимодействию</a:t>
            </a:r>
            <a:r>
              <a:rPr sz="1800" spc="15" dirty="0"/>
              <a:t> </a:t>
            </a:r>
            <a:r>
              <a:rPr sz="1800" dirty="0"/>
              <a:t>с</a:t>
            </a:r>
            <a:r>
              <a:rPr sz="1800" spc="-5" dirty="0"/>
              <a:t> </a:t>
            </a:r>
            <a:r>
              <a:rPr sz="1800" spc="-10" dirty="0"/>
              <a:t>родителями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985519" y="1456080"/>
            <a:ext cx="7165340" cy="43548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Анкетирование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Родительские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собрания,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конференции,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мастер-классы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Управление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ДОУ</a:t>
            </a:r>
            <a:r>
              <a:rPr sz="1900" spc="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через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родительский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комитет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Консультирование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Родительские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уголки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и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информационные</a:t>
            </a:r>
            <a:r>
              <a:rPr sz="1900" spc="-4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стенды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Дни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открытых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дверей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Участие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в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создании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развивающей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среды</a:t>
            </a: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Участие в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педагогическом</a:t>
            </a:r>
            <a:r>
              <a:rPr sz="1900" spc="-1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процессе</a:t>
            </a:r>
            <a:r>
              <a:rPr sz="1900" spc="-3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(открытые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 просмотры,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проекты, акции,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привлечение</a:t>
            </a:r>
            <a:r>
              <a:rPr sz="1900" spc="-3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родителей</a:t>
            </a:r>
            <a:r>
              <a:rPr sz="1900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к </a:t>
            </a:r>
            <a:r>
              <a:rPr sz="1900" spc="-25" dirty="0">
                <a:solidFill>
                  <a:srgbClr val="404040"/>
                </a:solidFill>
                <a:latin typeface="Times New Roman"/>
                <a:cs typeface="Times New Roman"/>
              </a:rPr>
              <a:t>подготовке</a:t>
            </a: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праздников)</a:t>
            </a:r>
            <a:endParaRPr sz="1900">
              <a:latin typeface="Times New Roman"/>
              <a:cs typeface="Times New Roman"/>
            </a:endParaRPr>
          </a:p>
          <a:p>
            <a:pPr marL="355600" marR="184785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900" spc="-5" dirty="0">
                <a:solidFill>
                  <a:srgbClr val="404040"/>
                </a:solidFill>
                <a:latin typeface="Times New Roman"/>
                <a:cs typeface="Times New Roman"/>
              </a:rPr>
              <a:t>Совместные мероприятия с участием воспитанников, </a:t>
            </a:r>
            <a:r>
              <a:rPr sz="1900" spc="-20" dirty="0">
                <a:solidFill>
                  <a:srgbClr val="404040"/>
                </a:solidFill>
                <a:latin typeface="Times New Roman"/>
                <a:cs typeface="Times New Roman"/>
              </a:rPr>
              <a:t>педагогов, </a:t>
            </a:r>
            <a:r>
              <a:rPr sz="1900" spc="-459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04040"/>
                </a:solidFill>
                <a:latin typeface="Times New Roman"/>
                <a:cs typeface="Times New Roman"/>
              </a:rPr>
              <a:t>родителей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708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316"/>
                </a:lnTo>
                <a:lnTo>
                  <a:pt x="1020241" y="507491"/>
                </a:lnTo>
                <a:lnTo>
                  <a:pt x="1120635" y="507491"/>
                </a:lnTo>
                <a:lnTo>
                  <a:pt x="1125270" y="502665"/>
                </a:lnTo>
                <a:lnTo>
                  <a:pt x="1126820" y="501141"/>
                </a:lnTo>
                <a:lnTo>
                  <a:pt x="1359408" y="269239"/>
                </a:lnTo>
                <a:lnTo>
                  <a:pt x="1366456" y="254952"/>
                </a:lnTo>
                <a:lnTo>
                  <a:pt x="1364694" y="247808"/>
                </a:lnTo>
                <a:lnTo>
                  <a:pt x="1359408" y="240664"/>
                </a:lnTo>
                <a:lnTo>
                  <a:pt x="1130261" y="11937"/>
                </a:lnTo>
                <a:lnTo>
                  <a:pt x="1125270" y="11937"/>
                </a:lnTo>
                <a:lnTo>
                  <a:pt x="1125270" y="7112"/>
                </a:lnTo>
                <a:lnTo>
                  <a:pt x="1120635" y="7112"/>
                </a:lnTo>
                <a:lnTo>
                  <a:pt x="1115822" y="2412"/>
                </a:lnTo>
                <a:lnTo>
                  <a:pt x="1020241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69619" y="717930"/>
            <a:ext cx="697357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4980" marR="2078355" indent="-58864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Программа</a:t>
            </a:r>
            <a:r>
              <a:rPr sz="18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воспитания </a:t>
            </a:r>
            <a:r>
              <a:rPr sz="1800" b="1" spc="-4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Разработана</a:t>
            </a:r>
            <a:endParaRPr sz="18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buFont typeface="Microsoft Sans Serif"/>
              <a:buChar char="•"/>
              <a:tabLst>
                <a:tab pos="356235" algn="l"/>
              </a:tabLst>
            </a:pP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основе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ФОП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ДО,</a:t>
            </a:r>
            <a:endParaRPr sz="18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00000"/>
              </a:lnSpc>
              <a:buFont typeface="Microsoft Sans Serif"/>
              <a:buChar char="•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требований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Федерального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закона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304-ФЗ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31.07.2020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«О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внесении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изменений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Федеральный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закон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«Об</a:t>
            </a:r>
            <a:r>
              <a:rPr sz="1800" spc="-5" dirty="0">
                <a:latin typeface="Times New Roman"/>
                <a:cs typeface="Times New Roman"/>
              </a:rPr>
              <a:t> образовании</a:t>
            </a:r>
            <a:r>
              <a:rPr sz="1800" dirty="0">
                <a:latin typeface="Times New Roman"/>
                <a:cs typeface="Times New Roman"/>
              </a:rPr>
              <a:t> 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Российской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Федерации»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вопросам воспитания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обучающихся»,</a:t>
            </a:r>
            <a:endParaRPr sz="18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Font typeface="Microsoft Sans Serif"/>
              <a:buChar char="•"/>
              <a:tabLst>
                <a:tab pos="356235" algn="l"/>
              </a:tabLst>
            </a:pP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учетом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Плана</a:t>
            </a:r>
            <a:r>
              <a:rPr sz="1800" dirty="0">
                <a:latin typeface="Times New Roman"/>
                <a:cs typeface="Times New Roman"/>
              </a:rPr>
              <a:t> мероприятий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 реализации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2021-2025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годах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Стратегии </a:t>
            </a:r>
            <a:r>
              <a:rPr sz="1800" spc="-5" dirty="0">
                <a:latin typeface="Times New Roman"/>
                <a:cs typeface="Times New Roman"/>
              </a:rPr>
              <a:t>развития </a:t>
            </a:r>
            <a:r>
              <a:rPr sz="1800" dirty="0">
                <a:latin typeface="Times New Roman"/>
                <a:cs typeface="Times New Roman"/>
              </a:rPr>
              <a:t>воспитания в </a:t>
            </a:r>
            <a:r>
              <a:rPr sz="1800" spc="-15" dirty="0">
                <a:latin typeface="Times New Roman"/>
                <a:cs typeface="Times New Roman"/>
              </a:rPr>
              <a:t>Российской </a:t>
            </a:r>
            <a:r>
              <a:rPr sz="1800" spc="-5" dirty="0">
                <a:latin typeface="Times New Roman"/>
                <a:cs typeface="Times New Roman"/>
              </a:rPr>
              <a:t>Федерации </a:t>
            </a:r>
            <a:r>
              <a:rPr sz="1800" spc="-10" dirty="0">
                <a:latin typeface="Times New Roman"/>
                <a:cs typeface="Times New Roman"/>
              </a:rPr>
              <a:t>на </a:t>
            </a:r>
            <a:r>
              <a:rPr sz="1800" spc="-15" dirty="0">
                <a:latin typeface="Times New Roman"/>
                <a:cs typeface="Times New Roman"/>
              </a:rPr>
              <a:t>период </a:t>
            </a:r>
            <a:r>
              <a:rPr sz="1800" spc="-5" dirty="0">
                <a:latin typeface="Times New Roman"/>
                <a:cs typeface="Times New Roman"/>
              </a:rPr>
              <a:t>до </a:t>
            </a:r>
            <a:r>
              <a:rPr sz="1800" dirty="0">
                <a:latin typeface="Times New Roman"/>
                <a:cs typeface="Times New Roman"/>
              </a:rPr>
              <a:t> 2025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года.</a:t>
            </a:r>
            <a:endParaRPr sz="1800">
              <a:latin typeface="Times New Roman"/>
              <a:cs typeface="Times New Roman"/>
            </a:endParaRPr>
          </a:p>
          <a:p>
            <a:pPr marL="12700" marR="8255" indent="342900" algn="just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Программа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отражает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интересы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запросы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участников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образовательных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отношений: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ребенка,</a:t>
            </a:r>
            <a:r>
              <a:rPr sz="1800" spc="2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признавая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приоритетную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роль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его</a:t>
            </a:r>
            <a:r>
              <a:rPr sz="1800" spc="25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личностного</a:t>
            </a:r>
            <a:r>
              <a:rPr sz="1800" spc="2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развития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5" dirty="0">
                <a:latin typeface="Times New Roman"/>
                <a:cs typeface="Times New Roman"/>
              </a:rPr>
              <a:t>основе </a:t>
            </a:r>
            <a:r>
              <a:rPr sz="1800" spc="-5" dirty="0">
                <a:latin typeface="Times New Roman"/>
                <a:cs typeface="Times New Roman"/>
              </a:rPr>
              <a:t>возрастных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индивидуальных </a:t>
            </a:r>
            <a:r>
              <a:rPr sz="1800" dirty="0">
                <a:latin typeface="Times New Roman"/>
                <a:cs typeface="Times New Roman"/>
              </a:rPr>
              <a:t>особенностей, интересов 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потребностей;</a:t>
            </a:r>
            <a:endParaRPr sz="18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buFont typeface="Microsoft Sans Serif"/>
              <a:buChar char="•"/>
              <a:tabLst>
                <a:tab pos="356235" algn="l"/>
              </a:tabLst>
            </a:pPr>
            <a:r>
              <a:rPr sz="1800" spc="-10" dirty="0">
                <a:latin typeface="Times New Roman"/>
                <a:cs typeface="Times New Roman"/>
              </a:rPr>
              <a:t>родителей</a:t>
            </a:r>
            <a:r>
              <a:rPr sz="1800" spc="6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ребенка</a:t>
            </a:r>
            <a:r>
              <a:rPr sz="1800" spc="65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(законных</a:t>
            </a:r>
            <a:r>
              <a:rPr sz="1800" spc="6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представителей)</a:t>
            </a:r>
            <a:r>
              <a:rPr sz="1800" spc="6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64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значимых</a:t>
            </a:r>
            <a:r>
              <a:rPr sz="1800" spc="6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ребенка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взрослых;</a:t>
            </a:r>
            <a:endParaRPr sz="1800">
              <a:latin typeface="Times New Roman"/>
              <a:cs typeface="Times New Roman"/>
            </a:endParaRPr>
          </a:p>
          <a:p>
            <a:pPr marL="355600" indent="-343535" algn="just">
              <a:lnSpc>
                <a:spcPct val="100000"/>
              </a:lnSpc>
              <a:buFont typeface="Microsoft Sans Serif"/>
              <a:buChar char="•"/>
              <a:tabLst>
                <a:tab pos="356235" algn="l"/>
              </a:tabLst>
            </a:pPr>
            <a:r>
              <a:rPr sz="1800" spc="-15" dirty="0">
                <a:latin typeface="Times New Roman"/>
                <a:cs typeface="Times New Roman"/>
              </a:rPr>
              <a:t>государства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общества.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708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316"/>
                </a:lnTo>
                <a:lnTo>
                  <a:pt x="1020241" y="507491"/>
                </a:lnTo>
                <a:lnTo>
                  <a:pt x="1120635" y="507491"/>
                </a:lnTo>
                <a:lnTo>
                  <a:pt x="1125270" y="502665"/>
                </a:lnTo>
                <a:lnTo>
                  <a:pt x="1126820" y="501141"/>
                </a:lnTo>
                <a:lnTo>
                  <a:pt x="1359408" y="269239"/>
                </a:lnTo>
                <a:lnTo>
                  <a:pt x="1366456" y="254952"/>
                </a:lnTo>
                <a:lnTo>
                  <a:pt x="1364694" y="247808"/>
                </a:lnTo>
                <a:lnTo>
                  <a:pt x="1359408" y="240664"/>
                </a:lnTo>
                <a:lnTo>
                  <a:pt x="1130261" y="11937"/>
                </a:lnTo>
                <a:lnTo>
                  <a:pt x="1125270" y="11937"/>
                </a:lnTo>
                <a:lnTo>
                  <a:pt x="1125270" y="7112"/>
                </a:lnTo>
                <a:lnTo>
                  <a:pt x="1120635" y="7112"/>
                </a:lnTo>
                <a:lnTo>
                  <a:pt x="1115822" y="2412"/>
                </a:lnTo>
                <a:lnTo>
                  <a:pt x="1020241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440" y="243078"/>
            <a:ext cx="80956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830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Black"/>
                <a:cs typeface="Arial Black"/>
              </a:rPr>
              <a:t>Общая цель </a:t>
            </a:r>
            <a:r>
              <a:rPr sz="1200" dirty="0">
                <a:latin typeface="Arial Black"/>
                <a:cs typeface="Arial Black"/>
              </a:rPr>
              <a:t>воспитания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 ДОУ -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личностное </a:t>
            </a:r>
            <a:r>
              <a:rPr sz="1200" dirty="0">
                <a:latin typeface="Arial Black"/>
                <a:cs typeface="Arial Black"/>
              </a:rPr>
              <a:t>развитие </a:t>
            </a:r>
            <a:r>
              <a:rPr sz="1200" spc="-5" dirty="0">
                <a:latin typeface="Arial Black"/>
                <a:cs typeface="Arial Black"/>
              </a:rPr>
              <a:t>каждого ребенка </a:t>
            </a:r>
            <a:r>
              <a:rPr sz="1200" dirty="0">
                <a:latin typeface="Arial Black"/>
                <a:cs typeface="Arial Black"/>
              </a:rPr>
              <a:t>с </a:t>
            </a:r>
            <a:r>
              <a:rPr sz="1200" spc="-5" dirty="0">
                <a:latin typeface="Arial Black"/>
                <a:cs typeface="Arial Black"/>
              </a:rPr>
              <a:t>учетом </a:t>
            </a:r>
            <a:r>
              <a:rPr sz="1200" dirty="0">
                <a:latin typeface="Arial Black"/>
                <a:cs typeface="Arial Black"/>
              </a:rPr>
              <a:t>его 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индивидуальности</a:t>
            </a:r>
            <a:r>
              <a:rPr sz="1200" spc="1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и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создание </a:t>
            </a:r>
            <a:r>
              <a:rPr sz="1200" dirty="0">
                <a:latin typeface="Arial Black"/>
                <a:cs typeface="Arial Black"/>
              </a:rPr>
              <a:t>условий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для</a:t>
            </a:r>
            <a:r>
              <a:rPr sz="1200" spc="2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позитивной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социализации</a:t>
            </a:r>
            <a:r>
              <a:rPr sz="1200" spc="37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детей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на основе </a:t>
            </a:r>
            <a:r>
              <a:rPr sz="1200" spc="-38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традиционных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ценностей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российского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общества,</a:t>
            </a:r>
            <a:r>
              <a:rPr sz="1200" spc="-3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что</a:t>
            </a:r>
            <a:r>
              <a:rPr sz="1200" spc="1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предполагает:</a:t>
            </a:r>
            <a:endParaRPr sz="1200">
              <a:latin typeface="Arial Black"/>
              <a:cs typeface="Arial Black"/>
            </a:endParaRPr>
          </a:p>
          <a:p>
            <a:pPr marL="114300" indent="-102235">
              <a:lnSpc>
                <a:spcPct val="100000"/>
              </a:lnSpc>
              <a:buChar char="-"/>
              <a:tabLst>
                <a:tab pos="114935" algn="l"/>
              </a:tabLst>
            </a:pPr>
            <a:r>
              <a:rPr sz="1200" spc="-5" dirty="0">
                <a:latin typeface="Arial Black"/>
                <a:cs typeface="Arial Black"/>
              </a:rPr>
              <a:t>формирование</a:t>
            </a:r>
            <a:r>
              <a:rPr sz="1200" spc="-3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первоначальных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представлений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о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традиционных</a:t>
            </a:r>
            <a:r>
              <a:rPr sz="1200" spc="-2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ценностях</a:t>
            </a:r>
            <a:r>
              <a:rPr sz="1200" dirty="0">
                <a:latin typeface="Arial Black"/>
                <a:cs typeface="Arial Black"/>
              </a:rPr>
              <a:t> российского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Black"/>
                <a:cs typeface="Arial Black"/>
              </a:rPr>
              <a:t>народа, социально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приемлемых</a:t>
            </a:r>
            <a:r>
              <a:rPr sz="1200" spc="-4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нормах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и</a:t>
            </a:r>
            <a:r>
              <a:rPr sz="1200" spc="1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правилах</a:t>
            </a:r>
            <a:r>
              <a:rPr sz="1200" spc="-3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поведения;</a:t>
            </a:r>
            <a:endParaRPr sz="1200">
              <a:latin typeface="Arial Black"/>
              <a:cs typeface="Arial Black"/>
            </a:endParaRPr>
          </a:p>
          <a:p>
            <a:pPr marL="12700" marR="1272540">
              <a:lnSpc>
                <a:spcPct val="100000"/>
              </a:lnSpc>
              <a:buChar char="-"/>
              <a:tabLst>
                <a:tab pos="114935" algn="l"/>
              </a:tabLst>
            </a:pPr>
            <a:r>
              <a:rPr sz="1200" spc="-5" dirty="0">
                <a:latin typeface="Arial Black"/>
                <a:cs typeface="Arial Black"/>
              </a:rPr>
              <a:t>формирование</a:t>
            </a:r>
            <a:r>
              <a:rPr sz="1200" spc="-3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ценностного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отношения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к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окружающему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миру</a:t>
            </a:r>
            <a:r>
              <a:rPr sz="1200" spc="-5" dirty="0">
                <a:latin typeface="Arial Black"/>
                <a:cs typeface="Arial Black"/>
              </a:rPr>
              <a:t> (природному </a:t>
            </a:r>
            <a:r>
              <a:rPr sz="1200" dirty="0">
                <a:latin typeface="Arial Black"/>
                <a:cs typeface="Arial Black"/>
              </a:rPr>
              <a:t>и </a:t>
            </a:r>
            <a:r>
              <a:rPr sz="1200" spc="-38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социокультурному),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другим</a:t>
            </a:r>
            <a:r>
              <a:rPr sz="120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людям,</a:t>
            </a:r>
            <a:r>
              <a:rPr sz="1200" dirty="0">
                <a:latin typeface="Arial Black"/>
                <a:cs typeface="Arial Black"/>
              </a:rPr>
              <a:t> себе;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Arial Black"/>
                <a:cs typeface="Arial Black"/>
              </a:rPr>
              <a:t>-становление</a:t>
            </a:r>
            <a:r>
              <a:rPr sz="1200" spc="-2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первичного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опыта деятельности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и</a:t>
            </a:r>
            <a:r>
              <a:rPr sz="1200" spc="2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поведения </a:t>
            </a:r>
            <a:r>
              <a:rPr sz="1200" dirty="0">
                <a:latin typeface="Arial Black"/>
                <a:cs typeface="Arial Black"/>
              </a:rPr>
              <a:t>в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соответствии</a:t>
            </a:r>
            <a:r>
              <a:rPr sz="1200" spc="-3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с</a:t>
            </a:r>
            <a:r>
              <a:rPr sz="1200" spc="1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традиционными </a:t>
            </a:r>
            <a:r>
              <a:rPr sz="1200" spc="-38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ценностями,</a:t>
            </a:r>
            <a:r>
              <a:rPr sz="1200" spc="-2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принятыми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в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обществе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нормами</a:t>
            </a:r>
            <a:r>
              <a:rPr sz="1200" spc="-2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и правилами</a:t>
            </a:r>
            <a:r>
              <a:rPr sz="1200" spc="375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(п..29.2.1.1</a:t>
            </a:r>
            <a:r>
              <a:rPr sz="1200" dirty="0">
                <a:latin typeface="Arial Black"/>
                <a:cs typeface="Arial Black"/>
              </a:rPr>
              <a:t> </a:t>
            </a:r>
            <a:r>
              <a:rPr sz="1200" spc="-5" dirty="0">
                <a:latin typeface="Arial Black"/>
                <a:cs typeface="Arial Black"/>
              </a:rPr>
              <a:t>ФОП</a:t>
            </a:r>
            <a:r>
              <a:rPr sz="1200" spc="5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ДО)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892" y="2705862"/>
            <a:ext cx="8110855" cy="2355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Общие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задачи </a:t>
            </a:r>
            <a:r>
              <a:rPr sz="1400" b="1" spc="-5" dirty="0">
                <a:latin typeface="Times New Roman"/>
                <a:cs typeface="Times New Roman"/>
              </a:rPr>
              <a:t>воспитания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47320" indent="-135255">
              <a:lnSpc>
                <a:spcPts val="1675"/>
              </a:lnSpc>
              <a:buSzPct val="92857"/>
              <a:buAutoNum type="arabicPeriod"/>
              <a:tabLst>
                <a:tab pos="147955" algn="l"/>
              </a:tabLst>
            </a:pPr>
            <a:r>
              <a:rPr sz="1400" spc="-10" dirty="0">
                <a:latin typeface="Times New Roman"/>
                <a:cs typeface="Times New Roman"/>
              </a:rPr>
              <a:t>содействовать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развитию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личности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 основанному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принятых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обществе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представлениях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добре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зле,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spc="-5" dirty="0">
                <a:latin typeface="Times New Roman"/>
                <a:cs typeface="Times New Roman"/>
              </a:rPr>
              <a:t>должном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недопустимом:</a:t>
            </a:r>
            <a:endParaRPr sz="1400">
              <a:latin typeface="Times New Roman"/>
              <a:cs typeface="Times New Roman"/>
            </a:endParaRPr>
          </a:p>
          <a:p>
            <a:pPr marL="12700" marR="412115">
              <a:lnSpc>
                <a:spcPct val="106400"/>
              </a:lnSpc>
              <a:spcBef>
                <a:spcPts val="819"/>
              </a:spcBef>
              <a:buSzPct val="92857"/>
              <a:buAutoNum type="arabicPeriod" startAt="2"/>
              <a:tabLst>
                <a:tab pos="147955" algn="l"/>
              </a:tabLst>
            </a:pPr>
            <a:r>
              <a:rPr sz="1400" spc="-5" dirty="0">
                <a:latin typeface="Times New Roman"/>
                <a:cs typeface="Times New Roman"/>
              </a:rPr>
              <a:t>способствовать становлению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нравственности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основанной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духовных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отечественных </a:t>
            </a:r>
            <a:r>
              <a:rPr sz="1400" dirty="0">
                <a:latin typeface="Times New Roman"/>
                <a:cs typeface="Times New Roman"/>
              </a:rPr>
              <a:t>традициях,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внутренней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установке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личности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поступать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согласно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своей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совести:</a:t>
            </a:r>
            <a:endParaRPr sz="1400">
              <a:latin typeface="Times New Roman"/>
              <a:cs typeface="Times New Roman"/>
            </a:endParaRPr>
          </a:p>
          <a:p>
            <a:pPr marL="12700" marR="558165">
              <a:lnSpc>
                <a:spcPct val="107100"/>
              </a:lnSpc>
              <a:spcBef>
                <a:spcPts val="805"/>
              </a:spcBef>
              <a:buSzPct val="92857"/>
              <a:buAutoNum type="arabicPeriod" startAt="2"/>
              <a:tabLst>
                <a:tab pos="147955" algn="l"/>
              </a:tabLst>
            </a:pPr>
            <a:r>
              <a:rPr sz="1400" spc="-10" dirty="0">
                <a:latin typeface="Times New Roman"/>
                <a:cs typeface="Times New Roman"/>
              </a:rPr>
              <a:t>создавать </a:t>
            </a:r>
            <a:r>
              <a:rPr sz="1400" spc="-5" dirty="0">
                <a:latin typeface="Times New Roman"/>
                <a:cs typeface="Times New Roman"/>
              </a:rPr>
              <a:t>условия </a:t>
            </a:r>
            <a:r>
              <a:rPr sz="1400" dirty="0">
                <a:latin typeface="Times New Roman"/>
                <a:cs typeface="Times New Roman"/>
              </a:rPr>
              <a:t>для развития и реализации личностного потенциала </a:t>
            </a:r>
            <a:r>
              <a:rPr sz="1400" spc="-5" dirty="0">
                <a:latin typeface="Times New Roman"/>
                <a:cs typeface="Times New Roman"/>
              </a:rPr>
              <a:t>ребенка, </a:t>
            </a:r>
            <a:r>
              <a:rPr sz="1400" spc="-10" dirty="0">
                <a:latin typeface="Times New Roman"/>
                <a:cs typeface="Times New Roman"/>
              </a:rPr>
              <a:t>его </a:t>
            </a:r>
            <a:r>
              <a:rPr sz="1400" spc="-5" dirty="0">
                <a:latin typeface="Times New Roman"/>
                <a:cs typeface="Times New Roman"/>
              </a:rPr>
              <a:t>готовности</a:t>
            </a:r>
            <a:r>
              <a:rPr sz="1400" dirty="0">
                <a:latin typeface="Times New Roman"/>
                <a:cs typeface="Times New Roman"/>
              </a:rPr>
              <a:t> к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творческому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самовыражению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саморазвитию,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самовоспитанию</a:t>
            </a:r>
            <a:endParaRPr sz="1400">
              <a:latin typeface="Times New Roman"/>
              <a:cs typeface="Times New Roman"/>
            </a:endParaRPr>
          </a:p>
          <a:p>
            <a:pPr marL="12700" marR="200660">
              <a:lnSpc>
                <a:spcPct val="107100"/>
              </a:lnSpc>
              <a:spcBef>
                <a:spcPts val="795"/>
              </a:spcBef>
              <a:buSzPct val="92857"/>
              <a:buAutoNum type="arabicPeriod" startAt="2"/>
              <a:tabLst>
                <a:tab pos="147955" algn="l"/>
              </a:tabLst>
            </a:pPr>
            <a:r>
              <a:rPr sz="1400" dirty="0">
                <a:latin typeface="Times New Roman"/>
                <a:cs typeface="Times New Roman"/>
              </a:rPr>
              <a:t>осуществлять </a:t>
            </a:r>
            <a:r>
              <a:rPr sz="1400" spc="-5" dirty="0">
                <a:latin typeface="Times New Roman"/>
                <a:cs typeface="Times New Roman"/>
              </a:rPr>
              <a:t>поддержку </a:t>
            </a:r>
            <a:r>
              <a:rPr sz="1400" dirty="0">
                <a:latin typeface="Times New Roman"/>
                <a:cs typeface="Times New Roman"/>
              </a:rPr>
              <a:t>позитивной социализации </a:t>
            </a:r>
            <a:r>
              <a:rPr sz="1400" spc="-10" dirty="0">
                <a:latin typeface="Times New Roman"/>
                <a:cs typeface="Times New Roman"/>
              </a:rPr>
              <a:t>ребенка </a:t>
            </a:r>
            <a:r>
              <a:rPr sz="1400" dirty="0">
                <a:latin typeface="Times New Roman"/>
                <a:cs typeface="Times New Roman"/>
              </a:rPr>
              <a:t>посредством </a:t>
            </a:r>
            <a:r>
              <a:rPr sz="1400" spc="-5" dirty="0">
                <a:latin typeface="Times New Roman"/>
                <a:cs typeface="Times New Roman"/>
              </a:rPr>
              <a:t>проектирования </a:t>
            </a:r>
            <a:r>
              <a:rPr sz="1400" dirty="0">
                <a:latin typeface="Times New Roman"/>
                <a:cs typeface="Times New Roman"/>
              </a:rPr>
              <a:t>и принятия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уклада,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воспитывающей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среды,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создание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воспитывающих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общностей.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(п.29.2.1.2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ФОП </a:t>
            </a:r>
            <a:r>
              <a:rPr sz="1400" spc="-5" dirty="0">
                <a:latin typeface="Times New Roman"/>
                <a:cs typeface="Times New Roman"/>
              </a:rPr>
              <a:t>ДО).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708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316"/>
                </a:lnTo>
                <a:lnTo>
                  <a:pt x="1020241" y="507491"/>
                </a:lnTo>
                <a:lnTo>
                  <a:pt x="1120635" y="507491"/>
                </a:lnTo>
                <a:lnTo>
                  <a:pt x="1125270" y="502665"/>
                </a:lnTo>
                <a:lnTo>
                  <a:pt x="1126820" y="501141"/>
                </a:lnTo>
                <a:lnTo>
                  <a:pt x="1359408" y="269239"/>
                </a:lnTo>
                <a:lnTo>
                  <a:pt x="1366456" y="254952"/>
                </a:lnTo>
                <a:lnTo>
                  <a:pt x="1364694" y="247808"/>
                </a:lnTo>
                <a:lnTo>
                  <a:pt x="1359408" y="240664"/>
                </a:lnTo>
                <a:lnTo>
                  <a:pt x="1130261" y="11937"/>
                </a:lnTo>
                <a:lnTo>
                  <a:pt x="1125270" y="11937"/>
                </a:lnTo>
                <a:lnTo>
                  <a:pt x="1125270" y="7112"/>
                </a:lnTo>
                <a:lnTo>
                  <a:pt x="1120635" y="7112"/>
                </a:lnTo>
                <a:lnTo>
                  <a:pt x="1115822" y="2412"/>
                </a:lnTo>
                <a:lnTo>
                  <a:pt x="1020241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1707" y="87883"/>
            <a:ext cx="5540375" cy="24841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335530">
              <a:lnSpc>
                <a:spcPct val="100000"/>
              </a:lnSpc>
              <a:spcBef>
                <a:spcPts val="1060"/>
              </a:spcBef>
            </a:pPr>
            <a:r>
              <a:rPr sz="1800" b="1" spc="-10" dirty="0">
                <a:latin typeface="Times New Roman"/>
                <a:cs typeface="Times New Roman"/>
              </a:rPr>
              <a:t>Направления </a:t>
            </a:r>
            <a:r>
              <a:rPr sz="1800" b="1" spc="-5" dirty="0">
                <a:latin typeface="Times New Roman"/>
                <a:cs typeface="Times New Roman"/>
              </a:rPr>
              <a:t>воспитания</a:t>
            </a:r>
            <a:endParaRPr sz="1800">
              <a:latin typeface="Times New Roman"/>
              <a:cs typeface="Times New Roman"/>
            </a:endParaRPr>
          </a:p>
          <a:p>
            <a:pPr marL="241300" marR="593090" indent="-229235">
              <a:lnSpc>
                <a:spcPct val="107200"/>
              </a:lnSpc>
              <a:spcBef>
                <a:spcPts val="805"/>
              </a:spcBef>
            </a:pPr>
            <a:r>
              <a:rPr sz="1800" spc="-10" dirty="0">
                <a:latin typeface="Times New Roman"/>
                <a:cs typeface="Times New Roman"/>
              </a:rPr>
              <a:t>Патриотическое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 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Духовно-нравственное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Социальное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направление </a:t>
            </a:r>
            <a:r>
              <a:rPr sz="1800" spc="5" dirty="0">
                <a:latin typeface="Times New Roman"/>
                <a:cs typeface="Times New Roman"/>
              </a:rPr>
              <a:t>воспитания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Познавательное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Физическое</a:t>
            </a:r>
            <a:r>
              <a:rPr sz="1800" dirty="0">
                <a:latin typeface="Times New Roman"/>
                <a:cs typeface="Times New Roman"/>
              </a:rPr>
              <a:t> и </a:t>
            </a:r>
            <a:r>
              <a:rPr sz="1800" spc="-5" dirty="0">
                <a:latin typeface="Times New Roman"/>
                <a:cs typeface="Times New Roman"/>
              </a:rPr>
              <a:t>оздоровительное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Трудовое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Эстетическое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419" y="2821050"/>
            <a:ext cx="7163434" cy="81534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45"/>
              </a:spcBef>
            </a:pPr>
            <a:r>
              <a:rPr sz="1800" b="1" spc="-15" dirty="0">
                <a:latin typeface="Times New Roman"/>
                <a:cs typeface="Times New Roman"/>
              </a:rPr>
              <a:t>Концептуальные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положения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воспитательной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системы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ДОУ</a:t>
            </a:r>
            <a:endParaRPr sz="1800">
              <a:latin typeface="Times New Roman"/>
              <a:cs typeface="Times New Roman"/>
            </a:endParaRPr>
          </a:p>
          <a:p>
            <a:pPr marL="180340" marR="38100" indent="-180340" algn="r">
              <a:lnSpc>
                <a:spcPct val="100000"/>
              </a:lnSpc>
              <a:spcBef>
                <a:spcPts val="950"/>
              </a:spcBef>
              <a:buSzPct val="94444"/>
              <a:buFont typeface="Wingdings"/>
              <a:buChar char=""/>
              <a:tabLst>
                <a:tab pos="180340" algn="l"/>
                <a:tab pos="1751964" algn="l"/>
                <a:tab pos="2534285" algn="l"/>
                <a:tab pos="3645535" algn="l"/>
                <a:tab pos="6032500" algn="l"/>
              </a:tabLst>
            </a:pPr>
            <a:r>
              <a:rPr sz="1800" spc="-5" dirty="0">
                <a:latin typeface="Times New Roman"/>
                <a:cs typeface="Times New Roman"/>
              </a:rPr>
              <a:t>формирование	</a:t>
            </a:r>
            <a:r>
              <a:rPr sz="1800" dirty="0">
                <a:latin typeface="Times New Roman"/>
                <a:cs typeface="Times New Roman"/>
              </a:rPr>
              <a:t>общей	</a:t>
            </a:r>
            <a:r>
              <a:rPr sz="1800" spc="-25" dirty="0">
                <a:latin typeface="Times New Roman"/>
                <a:cs typeface="Times New Roman"/>
              </a:rPr>
              <a:t>культуры,	</a:t>
            </a:r>
            <a:r>
              <a:rPr sz="1800" spc="-10" dirty="0">
                <a:latin typeface="Times New Roman"/>
                <a:cs typeface="Times New Roman"/>
              </a:rPr>
              <a:t>духовно-нравственных	</a:t>
            </a:r>
            <a:r>
              <a:rPr sz="1800" dirty="0">
                <a:latin typeface="Times New Roman"/>
                <a:cs typeface="Times New Roman"/>
              </a:rPr>
              <a:t>ценностей,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69122" y="3336163"/>
            <a:ext cx="8839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ра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spc="-5" dirty="0">
                <a:latin typeface="Times New Roman"/>
                <a:cs typeface="Times New Roman"/>
              </a:rPr>
              <a:t>витие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2419" y="3610482"/>
            <a:ext cx="814387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физических,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интеллектуальных,</a:t>
            </a:r>
            <a:r>
              <a:rPr sz="1800" spc="-5" dirty="0">
                <a:latin typeface="Times New Roman"/>
                <a:cs typeface="Times New Roman"/>
              </a:rPr>
              <a:t> нравственных,</a:t>
            </a:r>
            <a:r>
              <a:rPr sz="1800" dirty="0">
                <a:latin typeface="Times New Roman"/>
                <a:cs typeface="Times New Roman"/>
              </a:rPr>
              <a:t> эстетических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личностных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качеств,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формирование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предпосылок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учебной</a:t>
            </a:r>
            <a:r>
              <a:rPr sz="1800" dirty="0">
                <a:latin typeface="Times New Roman"/>
                <a:cs typeface="Times New Roman"/>
              </a:rPr>
              <a:t> деятельности,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сохранение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укрепление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здоровья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воспитанников,</a:t>
            </a:r>
            <a:endParaRPr sz="1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5" dirty="0">
                <a:latin typeface="Times New Roman"/>
                <a:cs typeface="Times New Roman"/>
              </a:rPr>
              <a:t>создание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комфортных,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безопасных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условий</a:t>
            </a:r>
            <a:r>
              <a:rPr sz="1800" dirty="0">
                <a:latin typeface="Times New Roman"/>
                <a:cs typeface="Times New Roman"/>
              </a:rPr>
              <a:t> для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всестороннего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развития,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воспитания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детей, </a:t>
            </a:r>
            <a:r>
              <a:rPr sz="1800" spc="-5" dirty="0">
                <a:latin typeface="Times New Roman"/>
                <a:cs typeface="Times New Roman"/>
              </a:rPr>
              <a:t>их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успешной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социализации,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10" dirty="0">
                <a:latin typeface="Times New Roman"/>
                <a:cs typeface="Times New Roman"/>
              </a:rPr>
              <a:t>сплочение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консолидация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коллектива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ДОУ,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укрепление</a:t>
            </a:r>
            <a:r>
              <a:rPr sz="1800" dirty="0">
                <a:latin typeface="Times New Roman"/>
                <a:cs typeface="Times New Roman"/>
              </a:rPr>
              <a:t> социальной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солидарности,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повышение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доверия</a:t>
            </a:r>
            <a:r>
              <a:rPr sz="1800" dirty="0">
                <a:latin typeface="Times New Roman"/>
                <a:cs typeface="Times New Roman"/>
              </a:rPr>
              <a:t> личности,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жизни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России,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согражданам,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коллегам,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обществу,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настоящему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будущему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малой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Родины,</a:t>
            </a:r>
            <a:r>
              <a:rPr sz="1800" spc="-15" dirty="0">
                <a:latin typeface="Times New Roman"/>
                <a:cs typeface="Times New Roman"/>
              </a:rPr>
              <a:t> Российской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Федерации, </a:t>
            </a:r>
            <a:r>
              <a:rPr sz="1800" spc="-10" dirty="0">
                <a:latin typeface="Times New Roman"/>
                <a:cs typeface="Times New Roman"/>
              </a:rPr>
              <a:t>на </a:t>
            </a:r>
            <a:r>
              <a:rPr sz="1800" spc="5" dirty="0">
                <a:latin typeface="Times New Roman"/>
                <a:cs typeface="Times New Roman"/>
              </a:rPr>
              <a:t>основе </a:t>
            </a:r>
            <a:r>
              <a:rPr sz="1800" spc="-5" dirty="0">
                <a:latin typeface="Times New Roman"/>
                <a:cs typeface="Times New Roman"/>
              </a:rPr>
              <a:t>базовых </a:t>
            </a:r>
            <a:r>
              <a:rPr sz="1800" dirty="0">
                <a:latin typeface="Times New Roman"/>
                <a:cs typeface="Times New Roman"/>
              </a:rPr>
              <a:t>ценностей </a:t>
            </a:r>
            <a:r>
              <a:rPr sz="1800" spc="-15" dirty="0">
                <a:latin typeface="Times New Roman"/>
                <a:cs typeface="Times New Roman"/>
              </a:rPr>
              <a:t>Российского гражданского </a:t>
            </a:r>
            <a:r>
              <a:rPr sz="1800" dirty="0">
                <a:latin typeface="Times New Roman"/>
                <a:cs typeface="Times New Roman"/>
              </a:rPr>
              <a:t>общества 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развитие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подрастающего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поколения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навыков</a:t>
            </a:r>
            <a:r>
              <a:rPr sz="1800" spc="-5" dirty="0">
                <a:latin typeface="Times New Roman"/>
                <a:cs typeface="Times New Roman"/>
              </a:rPr>
              <a:t> позитивной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социализации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708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316"/>
                </a:lnTo>
                <a:lnTo>
                  <a:pt x="1020241" y="507491"/>
                </a:lnTo>
                <a:lnTo>
                  <a:pt x="1120635" y="507491"/>
                </a:lnTo>
                <a:lnTo>
                  <a:pt x="1125270" y="502665"/>
                </a:lnTo>
                <a:lnTo>
                  <a:pt x="1126820" y="501141"/>
                </a:lnTo>
                <a:lnTo>
                  <a:pt x="1359408" y="269239"/>
                </a:lnTo>
                <a:lnTo>
                  <a:pt x="1366456" y="254952"/>
                </a:lnTo>
                <a:lnTo>
                  <a:pt x="1364694" y="247808"/>
                </a:lnTo>
                <a:lnTo>
                  <a:pt x="1359408" y="240664"/>
                </a:lnTo>
                <a:lnTo>
                  <a:pt x="1130261" y="11937"/>
                </a:lnTo>
                <a:lnTo>
                  <a:pt x="1125270" y="11937"/>
                </a:lnTo>
                <a:lnTo>
                  <a:pt x="1125270" y="7112"/>
                </a:lnTo>
                <a:lnTo>
                  <a:pt x="1120635" y="7112"/>
                </a:lnTo>
                <a:lnTo>
                  <a:pt x="1115822" y="2412"/>
                </a:lnTo>
                <a:lnTo>
                  <a:pt x="1020241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2880" y="1724660"/>
            <a:ext cx="6894195" cy="15831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6926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Times New Roman"/>
                <a:cs typeface="Times New Roman"/>
              </a:rPr>
              <a:t>Приказ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Минпросвещения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России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25.11.2022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1028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"Об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утверждении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федеральной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программы</a:t>
            </a:r>
            <a:endParaRPr sz="20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дошкольного</a:t>
            </a:r>
            <a:r>
              <a:rPr sz="20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образования"</a:t>
            </a:r>
            <a:endParaRPr sz="20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(Зарегистрировано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Минюсте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России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28.12.2022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5" dirty="0">
                <a:latin typeface="Times New Roman"/>
                <a:cs typeface="Times New Roman"/>
              </a:rPr>
              <a:t> 71847)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28638" y="3169158"/>
            <a:ext cx="1996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2235" algn="l"/>
              </a:tabLst>
            </a:pPr>
            <a:r>
              <a:rPr sz="1800" dirty="0">
                <a:latin typeface="Times New Roman"/>
                <a:cs typeface="Times New Roman"/>
              </a:rPr>
              <a:t>обра</a:t>
            </a:r>
            <a:r>
              <a:rPr sz="1800" spc="-15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25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ания	(далее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040" y="2590038"/>
            <a:ext cx="6072505" cy="1173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0" algn="ctr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Программа</a:t>
            </a:r>
            <a:endParaRPr sz="2000">
              <a:latin typeface="Times New Roman"/>
              <a:cs typeface="Times New Roman"/>
            </a:endParaRPr>
          </a:p>
          <a:p>
            <a:pPr marL="2118995" algn="ctr">
              <a:lnSpc>
                <a:spcPts val="2155"/>
              </a:lnSpc>
              <a:spcBef>
                <a:spcPts val="5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разработана</a:t>
            </a:r>
            <a:r>
              <a:rPr sz="1800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1800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основе: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ts val="2155"/>
              </a:lnSpc>
              <a:buFont typeface="Wingdings"/>
              <a:buChar char=""/>
              <a:tabLst>
                <a:tab pos="299720" algn="l"/>
                <a:tab pos="1745614" algn="l"/>
                <a:tab pos="3528695" algn="l"/>
                <a:tab pos="4784725" algn="l"/>
              </a:tabLst>
            </a:pPr>
            <a:r>
              <a:rPr sz="1800" spc="-5" dirty="0">
                <a:latin typeface="Times New Roman"/>
                <a:cs typeface="Times New Roman"/>
              </a:rPr>
              <a:t>Федеральной	</a:t>
            </a:r>
            <a:r>
              <a:rPr sz="1800" spc="-10" dirty="0">
                <a:latin typeface="Times New Roman"/>
                <a:cs typeface="Times New Roman"/>
              </a:rPr>
              <a:t>образовательной	</a:t>
            </a:r>
            <a:r>
              <a:rPr sz="1800" spc="-5" dirty="0">
                <a:latin typeface="Times New Roman"/>
                <a:cs typeface="Times New Roman"/>
              </a:rPr>
              <a:t>программы	</a:t>
            </a:r>
            <a:r>
              <a:rPr sz="1800" spc="-20" dirty="0">
                <a:latin typeface="Times New Roman"/>
                <a:cs typeface="Times New Roman"/>
              </a:rPr>
              <a:t>дошкольного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  <a:spcBef>
                <a:spcPts val="155"/>
              </a:spcBef>
            </a:pPr>
            <a:r>
              <a:rPr sz="1800" spc="5" dirty="0">
                <a:latin typeface="Times New Roman"/>
                <a:cs typeface="Times New Roman"/>
              </a:rPr>
              <a:t>ФОП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ДО),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040" y="3739388"/>
            <a:ext cx="8197215" cy="178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350" indent="-287020" algn="just">
              <a:lnSpc>
                <a:spcPct val="1067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Федерального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государственного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стандарта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дошкольного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(далее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ФГОС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ДО)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71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5" dirty="0">
                <a:latin typeface="Times New Roman"/>
                <a:cs typeface="Times New Roman"/>
              </a:rPr>
              <a:t>учетом нормативных </a:t>
            </a:r>
            <a:r>
              <a:rPr sz="1800" spc="-5" dirty="0">
                <a:latin typeface="Times New Roman"/>
                <a:cs typeface="Times New Roman"/>
              </a:rPr>
              <a:t>правовых </a:t>
            </a:r>
            <a:r>
              <a:rPr sz="1800" spc="-10" dirty="0">
                <a:latin typeface="Times New Roman"/>
                <a:cs typeface="Times New Roman"/>
              </a:rPr>
              <a:t>актов, содержащих обязательные </a:t>
            </a:r>
            <a:r>
              <a:rPr sz="1800" spc="-5" dirty="0">
                <a:latin typeface="Times New Roman"/>
                <a:cs typeface="Times New Roman"/>
              </a:rPr>
              <a:t>требования </a:t>
            </a: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условиям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организации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дошкольного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образования,</a:t>
            </a:r>
            <a:r>
              <a:rPr sz="1800" dirty="0">
                <a:latin typeface="Times New Roman"/>
                <a:cs typeface="Times New Roman"/>
              </a:rPr>
              <a:t> 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также</a:t>
            </a:r>
            <a:r>
              <a:rPr sz="1800" dirty="0">
                <a:latin typeface="Times New Roman"/>
                <a:cs typeface="Times New Roman"/>
              </a:rPr>
              <a:t> 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соответствии</a:t>
            </a:r>
            <a:r>
              <a:rPr sz="1800" dirty="0">
                <a:latin typeface="Times New Roman"/>
                <a:cs typeface="Times New Roman"/>
              </a:rPr>
              <a:t> с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федеральными,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региональными,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муниципальными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нормативными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документами </a:t>
            </a:r>
            <a:r>
              <a:rPr sz="1800" spc="-4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5" dirty="0">
                <a:latin typeface="Times New Roman"/>
                <a:cs typeface="Times New Roman"/>
              </a:rPr>
              <a:t> локальными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нормативными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актами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4494" y="860806"/>
            <a:ext cx="771334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33170" marR="1223645" indent="95567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Образовательная </a:t>
            </a:r>
            <a:r>
              <a:rPr spc="-5" dirty="0"/>
              <a:t>программа </a:t>
            </a:r>
            <a:r>
              <a:rPr dirty="0"/>
              <a:t> </a:t>
            </a:r>
            <a:r>
              <a:rPr spc="-10" dirty="0"/>
              <a:t>дошкольного</a:t>
            </a:r>
            <a:r>
              <a:rPr spc="-60" dirty="0"/>
              <a:t> </a:t>
            </a:r>
            <a:r>
              <a:rPr spc="-10" dirty="0"/>
              <a:t>образовательного</a:t>
            </a:r>
            <a:r>
              <a:rPr spc="-60" dirty="0"/>
              <a:t> </a:t>
            </a:r>
            <a:r>
              <a:rPr dirty="0"/>
              <a:t>учреждения</a:t>
            </a:r>
            <a:r>
              <a:rPr spc="-40" dirty="0"/>
              <a:t> </a:t>
            </a:r>
            <a:r>
              <a:rPr dirty="0"/>
              <a:t>–</a:t>
            </a:r>
          </a:p>
          <a:p>
            <a:pPr marL="750570" marR="5080" indent="-738505">
              <a:lnSpc>
                <a:spcPct val="100000"/>
              </a:lnSpc>
            </a:pP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локальный</a:t>
            </a:r>
            <a:r>
              <a:rPr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нормативный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акт,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определяющий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содержание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 </a:t>
            </a:r>
            <a:r>
              <a:rPr b="0" spc="-4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образования</a:t>
            </a:r>
            <a:r>
              <a:rPr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дошкольном</a:t>
            </a:r>
            <a:r>
              <a:rPr b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образовательном</a:t>
            </a:r>
            <a:r>
              <a:rPr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учреждении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1158" y="886713"/>
            <a:ext cx="1350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Программа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065" y="1199515"/>
            <a:ext cx="8267700" cy="455295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spc="-10" dirty="0">
                <a:latin typeface="Times New Roman"/>
                <a:cs typeface="Times New Roman"/>
              </a:rPr>
              <a:t>направлена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spc="-10" dirty="0">
                <a:latin typeface="Times New Roman"/>
                <a:cs typeface="Times New Roman"/>
              </a:rPr>
              <a:t> выполнение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spc="-35" dirty="0">
                <a:solidFill>
                  <a:srgbClr val="C00000"/>
                </a:solidFill>
                <a:latin typeface="Times New Roman"/>
                <a:cs typeface="Times New Roman"/>
              </a:rPr>
              <a:t>Указов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Президента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Российской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 Федерации:</a:t>
            </a:r>
            <a:endParaRPr sz="1800">
              <a:latin typeface="Times New Roman"/>
              <a:cs typeface="Times New Roman"/>
            </a:endParaRPr>
          </a:p>
          <a:p>
            <a:pPr marL="192405" indent="-180340" algn="just">
              <a:lnSpc>
                <a:spcPct val="100000"/>
              </a:lnSpc>
              <a:spcBef>
                <a:spcPts val="108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07.05.2018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204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«О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национальных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целях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1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стратегических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задачах</a:t>
            </a:r>
            <a:r>
              <a:rPr sz="1800" spc="1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развития</a:t>
            </a:r>
            <a:endParaRPr sz="18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800" spc="-15" dirty="0">
                <a:latin typeface="Times New Roman"/>
                <a:cs typeface="Times New Roman"/>
              </a:rPr>
              <a:t>Российской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Федерации 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период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2024 </a:t>
            </a:r>
            <a:r>
              <a:rPr sz="1800" spc="-20" dirty="0">
                <a:latin typeface="Times New Roman"/>
                <a:cs typeface="Times New Roman"/>
              </a:rPr>
              <a:t>года»,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spc="-5" dirty="0">
                <a:latin typeface="Times New Roman"/>
                <a:cs typeface="Times New Roman"/>
              </a:rPr>
              <a:t>21.07.2020 </a:t>
            </a:r>
            <a:r>
              <a:rPr sz="1800" dirty="0">
                <a:latin typeface="Times New Roman"/>
                <a:cs typeface="Times New Roman"/>
              </a:rPr>
              <a:t>№ 474 </a:t>
            </a:r>
            <a:r>
              <a:rPr sz="1800" spc="-10" dirty="0">
                <a:latin typeface="Times New Roman"/>
                <a:cs typeface="Times New Roman"/>
              </a:rPr>
              <a:t>«О </a:t>
            </a:r>
            <a:r>
              <a:rPr sz="1800" spc="-5" dirty="0">
                <a:latin typeface="Times New Roman"/>
                <a:cs typeface="Times New Roman"/>
              </a:rPr>
              <a:t>национальных целях </a:t>
            </a:r>
            <a:r>
              <a:rPr sz="1800" dirty="0">
                <a:latin typeface="Times New Roman"/>
                <a:cs typeface="Times New Roman"/>
              </a:rPr>
              <a:t>развития </a:t>
            </a:r>
            <a:r>
              <a:rPr sz="1800" spc="-15" dirty="0">
                <a:latin typeface="Times New Roman"/>
                <a:cs typeface="Times New Roman"/>
              </a:rPr>
              <a:t>Российской </a:t>
            </a:r>
            <a:r>
              <a:rPr sz="1800" spc="-5" dirty="0">
                <a:latin typeface="Times New Roman"/>
                <a:cs typeface="Times New Roman"/>
              </a:rPr>
              <a:t>Федерации на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период </a:t>
            </a:r>
            <a:r>
              <a:rPr sz="1800" spc="-5" dirty="0">
                <a:latin typeface="Times New Roman"/>
                <a:cs typeface="Times New Roman"/>
              </a:rPr>
              <a:t>до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2030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года»,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ts val="3240"/>
              </a:lnSpc>
              <a:spcBef>
                <a:spcPts val="290"/>
              </a:spcBef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02.07.2021</a:t>
            </a:r>
            <a:r>
              <a:rPr sz="1800" dirty="0">
                <a:latin typeface="Times New Roman"/>
                <a:cs typeface="Times New Roman"/>
              </a:rPr>
              <a:t> 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400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Стратегии</a:t>
            </a:r>
            <a:r>
              <a:rPr sz="1800" spc="-5" dirty="0">
                <a:latin typeface="Times New Roman"/>
                <a:cs typeface="Times New Roman"/>
              </a:rPr>
              <a:t> национальной</a:t>
            </a:r>
            <a:r>
              <a:rPr sz="1800" dirty="0">
                <a:latin typeface="Times New Roman"/>
                <a:cs typeface="Times New Roman"/>
              </a:rPr>
              <a:t> безопасности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Российской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Федерации»,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ts val="3240"/>
              </a:lnSpc>
              <a:buSzPct val="94444"/>
              <a:buFont typeface="Wingdings"/>
              <a:buChar char=""/>
              <a:tabLst>
                <a:tab pos="193040" algn="l"/>
              </a:tabLst>
            </a:pP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-10" dirty="0">
                <a:latin typeface="Times New Roman"/>
                <a:cs typeface="Times New Roman"/>
              </a:rPr>
              <a:t> 09.11.2022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809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«Об</a:t>
            </a:r>
            <a:r>
              <a:rPr sz="1800" spc="-5" dirty="0">
                <a:latin typeface="Times New Roman"/>
                <a:cs typeface="Times New Roman"/>
              </a:rPr>
              <a:t> утверждении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Основ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государственной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политики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сохранению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укреплению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традиционных</a:t>
            </a:r>
            <a:r>
              <a:rPr sz="1800" dirty="0">
                <a:latin typeface="Times New Roman"/>
                <a:cs typeface="Times New Roman"/>
              </a:rPr>
              <a:t> российских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духовно-нравственных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ценностей»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0867" y="1292732"/>
            <a:ext cx="1350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Программа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6790" y="1617344"/>
            <a:ext cx="7740015" cy="306514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913380" algn="just">
              <a:lnSpc>
                <a:spcPct val="100000"/>
              </a:lnSpc>
              <a:spcBef>
                <a:spcPts val="745"/>
              </a:spcBef>
            </a:pPr>
            <a:r>
              <a:rPr sz="1800" spc="-10" dirty="0">
                <a:latin typeface="Times New Roman"/>
                <a:cs typeface="Times New Roman"/>
              </a:rPr>
              <a:t>позволяет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реализовать: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ct val="103000"/>
              </a:lnSpc>
              <a:spcBef>
                <a:spcPts val="585"/>
              </a:spcBef>
              <a:buAutoNum type="arabicParenR"/>
              <a:tabLst>
                <a:tab pos="633730" algn="l"/>
              </a:tabLst>
            </a:pPr>
            <a:r>
              <a:rPr sz="1800" spc="-10" dirty="0">
                <a:latin typeface="Times New Roman"/>
                <a:cs typeface="Times New Roman"/>
              </a:rPr>
              <a:t>обучение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воспитание </a:t>
            </a:r>
            <a:r>
              <a:rPr sz="1800" spc="-15" dirty="0">
                <a:latin typeface="Times New Roman"/>
                <a:cs typeface="Times New Roman"/>
              </a:rPr>
              <a:t>ребенка </a:t>
            </a:r>
            <a:r>
              <a:rPr sz="1800" spc="-20" dirty="0">
                <a:latin typeface="Times New Roman"/>
                <a:cs typeface="Times New Roman"/>
              </a:rPr>
              <a:t>дошкольного </a:t>
            </a:r>
            <a:r>
              <a:rPr sz="1800" dirty="0">
                <a:latin typeface="Times New Roman"/>
                <a:cs typeface="Times New Roman"/>
              </a:rPr>
              <a:t>возраста </a:t>
            </a:r>
            <a:r>
              <a:rPr sz="1800" spc="-15" dirty="0">
                <a:latin typeface="Times New Roman"/>
                <a:cs typeface="Times New Roman"/>
              </a:rPr>
              <a:t>как </a:t>
            </a:r>
            <a:r>
              <a:rPr sz="1800" spc="-5" dirty="0">
                <a:latin typeface="Times New Roman"/>
                <a:cs typeface="Times New Roman"/>
              </a:rPr>
              <a:t>гражданина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Российской </a:t>
            </a:r>
            <a:r>
              <a:rPr sz="1800" spc="-10" dirty="0">
                <a:latin typeface="Times New Roman"/>
                <a:cs typeface="Times New Roman"/>
              </a:rPr>
              <a:t>Федерации,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формирование 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основ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его гражданской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культурной 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идентичности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соответствующем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его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возрасту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содержании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доступными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средствами;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ct val="102200"/>
              </a:lnSpc>
              <a:spcBef>
                <a:spcPts val="600"/>
              </a:spcBef>
              <a:buAutoNum type="arabicParenR"/>
              <a:tabLst>
                <a:tab pos="645795" algn="l"/>
              </a:tabLst>
            </a:pPr>
            <a:r>
              <a:rPr sz="1800" spc="-5" dirty="0">
                <a:latin typeface="Times New Roman"/>
                <a:cs typeface="Times New Roman"/>
              </a:rPr>
              <a:t>создание 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единого 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ядра 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содержания </a:t>
            </a: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дошкольного 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образования </a:t>
            </a:r>
            <a:r>
              <a:rPr sz="1800" dirty="0">
                <a:latin typeface="Times New Roman"/>
                <a:cs typeface="Times New Roman"/>
              </a:rPr>
              <a:t>(далее -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ДО),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ориентированного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приобщение</a:t>
            </a:r>
            <a:r>
              <a:rPr sz="1800" dirty="0">
                <a:latin typeface="Times New Roman"/>
                <a:cs typeface="Times New Roman"/>
              </a:rPr>
              <a:t> детей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традиционным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духовно-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нравственным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социокультурным </a:t>
            </a:r>
            <a:r>
              <a:rPr sz="1800" spc="-5" dirty="0">
                <a:latin typeface="Times New Roman"/>
                <a:cs typeface="Times New Roman"/>
              </a:rPr>
              <a:t>ценностям </a:t>
            </a:r>
            <a:r>
              <a:rPr sz="1800" spc="-10" dirty="0">
                <a:latin typeface="Times New Roman"/>
                <a:cs typeface="Times New Roman"/>
              </a:rPr>
              <a:t>российского </a:t>
            </a:r>
            <a:r>
              <a:rPr sz="1800" spc="-15" dirty="0">
                <a:latin typeface="Times New Roman"/>
                <a:cs typeface="Times New Roman"/>
              </a:rPr>
              <a:t>народа, </a:t>
            </a:r>
            <a:r>
              <a:rPr sz="1800" dirty="0">
                <a:latin typeface="Times New Roman"/>
                <a:cs typeface="Times New Roman"/>
              </a:rPr>
              <a:t>воспитание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подрастающего </a:t>
            </a:r>
            <a:r>
              <a:rPr sz="1800" spc="-20" dirty="0">
                <a:latin typeface="Times New Roman"/>
                <a:cs typeface="Times New Roman"/>
              </a:rPr>
              <a:t>поколения </a:t>
            </a:r>
            <a:r>
              <a:rPr sz="1800" spc="-10" dirty="0">
                <a:latin typeface="Times New Roman"/>
                <a:cs typeface="Times New Roman"/>
              </a:rPr>
              <a:t>как знающего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уважающего историю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культуру 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своей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семьи,</a:t>
            </a:r>
            <a:r>
              <a:rPr sz="1800" spc="-5" dirty="0">
                <a:latin typeface="Times New Roman"/>
                <a:cs typeface="Times New Roman"/>
              </a:rPr>
              <a:t> большой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малой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Родины;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9995" y="4739132"/>
            <a:ext cx="3904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1541145" algn="l"/>
                <a:tab pos="2553335" algn="l"/>
              </a:tabLst>
            </a:pPr>
            <a:r>
              <a:rPr sz="1800" dirty="0">
                <a:latin typeface="Times New Roman"/>
                <a:cs typeface="Times New Roman"/>
              </a:rPr>
              <a:t>3)	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создание	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единого	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федерального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5353" y="4739132"/>
            <a:ext cx="1735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образовательного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1882" y="4739132"/>
            <a:ext cx="1333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пространства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790" y="5013452"/>
            <a:ext cx="2683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3190" algn="l"/>
                <a:tab pos="1769745" algn="l"/>
              </a:tabLst>
            </a:pP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воспитания	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и	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обучения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9764" y="5013452"/>
            <a:ext cx="102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720" algn="l"/>
              </a:tabLst>
            </a:pPr>
            <a:r>
              <a:rPr sz="1800" spc="-20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ей	</a:t>
            </a:r>
            <a:r>
              <a:rPr sz="1800" spc="-40" dirty="0">
                <a:solidFill>
                  <a:srgbClr val="C00000"/>
                </a:solidFill>
                <a:latin typeface="Times New Roman"/>
                <a:cs typeface="Times New Roman"/>
              </a:rPr>
              <a:t>от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6790" y="5287467"/>
            <a:ext cx="71875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8560" algn="l"/>
                <a:tab pos="4028440" algn="l"/>
                <a:tab pos="6028690" algn="l"/>
                <a:tab pos="7051675" algn="l"/>
              </a:tabLst>
            </a:pP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щ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ра</a:t>
            </a: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1800" spc="-4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те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ль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1800" spc="2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ю	орг</a:t>
            </a:r>
            <a:r>
              <a:rPr sz="1800" spc="5" dirty="0">
                <a:solidFill>
                  <a:srgbClr val="C00000"/>
                </a:solidFill>
                <a:latin typeface="Times New Roman"/>
                <a:cs typeface="Times New Roman"/>
              </a:rPr>
              <a:t>а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зац</a:t>
            </a:r>
            <a:r>
              <a:rPr sz="1800" spc="-10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ю</a:t>
            </a:r>
            <a:r>
              <a:rPr sz="1800" dirty="0">
                <a:latin typeface="Times New Roman"/>
                <a:cs typeface="Times New Roman"/>
              </a:rPr>
              <a:t>,	о</a:t>
            </a:r>
            <a:r>
              <a:rPr sz="1800" spc="-35" dirty="0">
                <a:latin typeface="Times New Roman"/>
                <a:cs typeface="Times New Roman"/>
              </a:rPr>
              <a:t>б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сп</a:t>
            </a:r>
            <a:r>
              <a:rPr sz="1800" spc="-45" dirty="0">
                <a:latin typeface="Times New Roman"/>
                <a:cs typeface="Times New Roman"/>
              </a:rPr>
              <a:t>е</a:t>
            </a:r>
            <a:r>
              <a:rPr sz="1800" spc="-10" dirty="0">
                <a:latin typeface="Times New Roman"/>
                <a:cs typeface="Times New Roman"/>
              </a:rPr>
              <a:t>ч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30" dirty="0">
                <a:latin typeface="Times New Roman"/>
                <a:cs typeface="Times New Roman"/>
              </a:rPr>
              <a:t>в</a:t>
            </a:r>
            <a:r>
              <a:rPr sz="1800" dirty="0">
                <a:latin typeface="Times New Roman"/>
                <a:cs typeface="Times New Roman"/>
              </a:rPr>
              <a:t>аю</a:t>
            </a:r>
            <a:r>
              <a:rPr sz="1800" spc="5" dirty="0">
                <a:latin typeface="Times New Roman"/>
                <a:cs typeface="Times New Roman"/>
              </a:rPr>
              <a:t>щ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4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	</a:t>
            </a:r>
            <a:r>
              <a:rPr sz="1800" spc="-15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25" dirty="0">
                <a:latin typeface="Times New Roman"/>
                <a:cs typeface="Times New Roman"/>
              </a:rPr>
              <a:t>б</a:t>
            </a:r>
            <a:r>
              <a:rPr sz="1800" dirty="0">
                <a:latin typeface="Times New Roman"/>
                <a:cs typeface="Times New Roman"/>
              </a:rPr>
              <a:t>ен</a:t>
            </a:r>
            <a:r>
              <a:rPr sz="1800" spc="-3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у	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3350" y="5013452"/>
            <a:ext cx="3312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200785" algn="l"/>
                <a:tab pos="1684020" algn="l"/>
                <a:tab pos="3178810" algn="l"/>
              </a:tabLst>
            </a:pPr>
            <a:r>
              <a:rPr sz="1800" spc="-15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sz="1800" spc="-5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ждения	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д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о	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sz="1800" spc="40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с</a:t>
            </a:r>
            <a:r>
              <a:rPr sz="1800" spc="-25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sz="1800" spc="10" dirty="0">
                <a:solidFill>
                  <a:srgbClr val="C00000"/>
                </a:solidFill>
                <a:latin typeface="Times New Roman"/>
                <a:cs typeface="Times New Roman"/>
              </a:rPr>
              <a:t>у</a:t>
            </a:r>
            <a:r>
              <a:rPr sz="1800" spc="-5" dirty="0">
                <a:solidFill>
                  <a:srgbClr val="C00000"/>
                </a:solidFill>
                <a:latin typeface="Times New Roman"/>
                <a:cs typeface="Times New Roman"/>
              </a:rPr>
              <a:t>плени</a:t>
            </a:r>
            <a:r>
              <a:rPr sz="1800" dirty="0">
                <a:solidFill>
                  <a:srgbClr val="C00000"/>
                </a:solidFill>
                <a:latin typeface="Times New Roman"/>
                <a:cs typeface="Times New Roman"/>
              </a:rPr>
              <a:t>я	в</a:t>
            </a:r>
            <a:endParaRPr sz="18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его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790" y="5538012"/>
            <a:ext cx="7738109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родителям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(законным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представителям)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равные,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качественные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условия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ДО,</a:t>
            </a:r>
            <a:r>
              <a:rPr sz="1800" spc="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вне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зависимости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места</a:t>
            </a:r>
            <a:r>
              <a:rPr sz="1800" spc="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проживания.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708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316"/>
                </a:lnTo>
                <a:lnTo>
                  <a:pt x="1020241" y="507491"/>
                </a:lnTo>
                <a:lnTo>
                  <a:pt x="1120635" y="507491"/>
                </a:lnTo>
                <a:lnTo>
                  <a:pt x="1125270" y="502665"/>
                </a:lnTo>
                <a:lnTo>
                  <a:pt x="1126820" y="501141"/>
                </a:lnTo>
                <a:lnTo>
                  <a:pt x="1359408" y="269239"/>
                </a:lnTo>
                <a:lnTo>
                  <a:pt x="1366456" y="254952"/>
                </a:lnTo>
                <a:lnTo>
                  <a:pt x="1364694" y="247808"/>
                </a:lnTo>
                <a:lnTo>
                  <a:pt x="1359408" y="240664"/>
                </a:lnTo>
                <a:lnTo>
                  <a:pt x="1130261" y="11937"/>
                </a:lnTo>
                <a:lnTo>
                  <a:pt x="1125270" y="11937"/>
                </a:lnTo>
                <a:lnTo>
                  <a:pt x="1125270" y="7112"/>
                </a:lnTo>
                <a:lnTo>
                  <a:pt x="1120635" y="7112"/>
                </a:lnTo>
                <a:lnTo>
                  <a:pt x="1115822" y="2412"/>
                </a:lnTo>
                <a:lnTo>
                  <a:pt x="1020241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742" y="1151382"/>
            <a:ext cx="834072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9115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Times New Roman"/>
                <a:cs typeface="Times New Roman"/>
              </a:rPr>
              <a:t>Цель Программы </a:t>
            </a:r>
            <a:r>
              <a:rPr sz="1800" dirty="0">
                <a:solidFill>
                  <a:srgbClr val="FF0000"/>
                </a:solidFill>
                <a:latin typeface="Times New Roman"/>
                <a:cs typeface="Times New Roman"/>
              </a:rPr>
              <a:t>- </a:t>
            </a:r>
            <a:r>
              <a:rPr sz="1800" spc="-5" dirty="0">
                <a:latin typeface="Times New Roman"/>
                <a:cs typeface="Times New Roman"/>
              </a:rPr>
              <a:t>разностороннее </a:t>
            </a:r>
            <a:r>
              <a:rPr sz="1800" dirty="0">
                <a:latin typeface="Times New Roman"/>
                <a:cs typeface="Times New Roman"/>
              </a:rPr>
              <a:t>развитие </a:t>
            </a:r>
            <a:r>
              <a:rPr sz="1800" spc="-10" dirty="0">
                <a:latin typeface="Times New Roman"/>
                <a:cs typeface="Times New Roman"/>
              </a:rPr>
              <a:t>ребенка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период дошкольного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детства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5" dirty="0">
                <a:latin typeface="Times New Roman"/>
                <a:cs typeface="Times New Roman"/>
              </a:rPr>
              <a:t>учетом </a:t>
            </a:r>
            <a:r>
              <a:rPr sz="1800" spc="-5" dirty="0">
                <a:latin typeface="Times New Roman"/>
                <a:cs typeface="Times New Roman"/>
              </a:rPr>
              <a:t>возрастных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индивидуальных </a:t>
            </a:r>
            <a:r>
              <a:rPr sz="1800" spc="5" dirty="0">
                <a:latin typeface="Times New Roman"/>
                <a:cs typeface="Times New Roman"/>
              </a:rPr>
              <a:t>особенностей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5" dirty="0">
                <a:latin typeface="Times New Roman"/>
                <a:cs typeface="Times New Roman"/>
              </a:rPr>
              <a:t>основе </a:t>
            </a:r>
            <a:r>
              <a:rPr sz="1800" spc="-10" dirty="0">
                <a:latin typeface="Times New Roman"/>
                <a:cs typeface="Times New Roman"/>
              </a:rPr>
              <a:t>духовно- </a:t>
            </a:r>
            <a:r>
              <a:rPr sz="1800" spc="-5" dirty="0">
                <a:latin typeface="Times New Roman"/>
                <a:cs typeface="Times New Roman"/>
              </a:rPr>
              <a:t> нравственных</a:t>
            </a:r>
            <a:r>
              <a:rPr sz="1800" dirty="0">
                <a:latin typeface="Times New Roman"/>
                <a:cs typeface="Times New Roman"/>
              </a:rPr>
              <a:t> ценностей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российского</a:t>
            </a:r>
            <a:r>
              <a:rPr sz="1800" spc="-10" dirty="0">
                <a:latin typeface="Times New Roman"/>
                <a:cs typeface="Times New Roman"/>
              </a:rPr>
              <a:t> народа,</a:t>
            </a:r>
            <a:r>
              <a:rPr sz="1800" spc="-5" dirty="0">
                <a:latin typeface="Times New Roman"/>
                <a:cs typeface="Times New Roman"/>
              </a:rPr>
              <a:t> исторических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национально-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культурных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традиций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(п.41.1.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ФОП</a:t>
            </a:r>
            <a:r>
              <a:rPr sz="1800" spc="4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ДО).</a:t>
            </a:r>
            <a:endParaRPr sz="1800" dirty="0">
              <a:latin typeface="Times New Roman"/>
              <a:cs typeface="Times New Roman"/>
            </a:endParaRPr>
          </a:p>
          <a:p>
            <a:pPr marL="12700" marR="5715" indent="539115" algn="just">
              <a:lnSpc>
                <a:spcPct val="100000"/>
              </a:lnSpc>
            </a:pPr>
            <a:r>
              <a:rPr sz="1800" spc="-15" dirty="0">
                <a:solidFill>
                  <a:srgbClr val="FF0000"/>
                </a:solidFill>
                <a:latin typeface="Times New Roman"/>
                <a:cs typeface="Times New Roman"/>
              </a:rPr>
              <a:t>Задачи</a:t>
            </a:r>
            <a:r>
              <a:rPr sz="18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разработаны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</a:t>
            </a:r>
            <a:r>
              <a:rPr sz="1800" dirty="0">
                <a:latin typeface="Times New Roman"/>
                <a:cs typeface="Times New Roman"/>
              </a:rPr>
              <a:t> основе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ФГОС</a:t>
            </a:r>
            <a:r>
              <a:rPr sz="1800" spc="-5" dirty="0">
                <a:latin typeface="Times New Roman"/>
                <a:cs typeface="Times New Roman"/>
              </a:rPr>
              <a:t> ДО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(п.1.6.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ФГОС</a:t>
            </a:r>
            <a:r>
              <a:rPr sz="1800" spc="-5" dirty="0">
                <a:latin typeface="Times New Roman"/>
                <a:cs typeface="Times New Roman"/>
              </a:rPr>
              <a:t> ДО),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уточнены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расширены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ФОП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ДО.</a:t>
            </a:r>
            <a:endParaRPr sz="1800" dirty="0">
              <a:latin typeface="Times New Roman"/>
              <a:cs typeface="Times New Roman"/>
            </a:endParaRPr>
          </a:p>
          <a:p>
            <a:pPr marL="2823210" algn="just">
              <a:lnSpc>
                <a:spcPct val="100000"/>
              </a:lnSpc>
            </a:pP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Новые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задачи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(п.14.2.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ФОП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ДО)</a:t>
            </a:r>
            <a:endParaRPr sz="1800" dirty="0">
              <a:latin typeface="Times New Roman"/>
              <a:cs typeface="Times New Roman"/>
            </a:endParaRPr>
          </a:p>
          <a:p>
            <a:pPr marL="12700" marR="7620" indent="539115" algn="just">
              <a:lnSpc>
                <a:spcPct val="100000"/>
              </a:lnSpc>
              <a:buChar char="-"/>
              <a:tabLst>
                <a:tab pos="747395" algn="l"/>
              </a:tabLst>
            </a:pPr>
            <a:r>
              <a:rPr sz="1800" spc="-5" dirty="0">
                <a:latin typeface="Times New Roman"/>
                <a:cs typeface="Times New Roman"/>
              </a:rPr>
              <a:t>обеспечение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единых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РФ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содержания</a:t>
            </a:r>
            <a:r>
              <a:rPr sz="1800" spc="-5" dirty="0">
                <a:latin typeface="Times New Roman"/>
                <a:cs typeface="Times New Roman"/>
              </a:rPr>
              <a:t> ДО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планируемых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результатов 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освоения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программы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ДО;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539115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782320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приобщение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детей</a:t>
            </a:r>
            <a:r>
              <a:rPr sz="1800" dirty="0">
                <a:latin typeface="Times New Roman"/>
                <a:cs typeface="Times New Roman"/>
              </a:rPr>
              <a:t> 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базовым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ценностям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российского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народа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жизнь, </a:t>
            </a:r>
            <a:r>
              <a:rPr sz="1800" spc="-5" dirty="0">
                <a:latin typeface="Times New Roman"/>
                <a:cs typeface="Times New Roman"/>
              </a:rPr>
              <a:t> достоинство, </a:t>
            </a:r>
            <a:r>
              <a:rPr sz="1800" spc="-10" dirty="0">
                <a:latin typeface="Times New Roman"/>
                <a:cs typeface="Times New Roman"/>
              </a:rPr>
              <a:t>права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5" dirty="0">
                <a:latin typeface="Times New Roman"/>
                <a:cs typeface="Times New Roman"/>
              </a:rPr>
              <a:t>свободы </a:t>
            </a:r>
            <a:r>
              <a:rPr sz="1800" spc="-10" dirty="0">
                <a:latin typeface="Times New Roman"/>
                <a:cs typeface="Times New Roman"/>
              </a:rPr>
              <a:t>человека, патриотизм, </a:t>
            </a:r>
            <a:r>
              <a:rPr sz="1800" dirty="0">
                <a:latin typeface="Times New Roman"/>
                <a:cs typeface="Times New Roman"/>
              </a:rPr>
              <a:t>гражданственность, </a:t>
            </a:r>
            <a:r>
              <a:rPr sz="1800" spc="-5" dirty="0">
                <a:latin typeface="Times New Roman"/>
                <a:cs typeface="Times New Roman"/>
              </a:rPr>
              <a:t>высокие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нравственные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идеалы,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крепкая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семья,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созидательный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труд,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приоритет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духовного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над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4443729"/>
            <a:ext cx="6533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684655" algn="l"/>
                <a:tab pos="1905635" algn="l"/>
                <a:tab pos="3303270" algn="l"/>
                <a:tab pos="4932680" algn="l"/>
              </a:tabLst>
            </a:pPr>
            <a:r>
              <a:rPr sz="1800" spc="-15" dirty="0">
                <a:latin typeface="Times New Roman"/>
                <a:cs typeface="Times New Roman"/>
              </a:rPr>
              <a:t>м</a:t>
            </a:r>
            <a:r>
              <a:rPr sz="1800" spc="-45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т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ри</a:t>
            </a:r>
            <a:r>
              <a:rPr sz="1800" spc="10" dirty="0">
                <a:latin typeface="Times New Roman"/>
                <a:cs typeface="Times New Roman"/>
              </a:rPr>
              <a:t>а</a:t>
            </a:r>
            <a:r>
              <a:rPr sz="1800" dirty="0">
                <a:latin typeface="Times New Roman"/>
                <a:cs typeface="Times New Roman"/>
              </a:rPr>
              <a:t>ль</a:t>
            </a:r>
            <a:r>
              <a:rPr sz="1800" spc="-10" dirty="0">
                <a:latin typeface="Times New Roman"/>
                <a:cs typeface="Times New Roman"/>
              </a:rPr>
              <a:t>н</a:t>
            </a:r>
            <a:r>
              <a:rPr sz="1800" dirty="0">
                <a:latin typeface="Times New Roman"/>
                <a:cs typeface="Times New Roman"/>
              </a:rPr>
              <a:t>ым,		</a:t>
            </a:r>
            <a:r>
              <a:rPr sz="1800" spc="-10" dirty="0">
                <a:latin typeface="Times New Roman"/>
                <a:cs typeface="Times New Roman"/>
              </a:rPr>
              <a:t>г</a:t>
            </a:r>
            <a:r>
              <a:rPr sz="1800" spc="-15" dirty="0">
                <a:latin typeface="Times New Roman"/>
                <a:cs typeface="Times New Roman"/>
              </a:rPr>
              <a:t>у</a:t>
            </a:r>
            <a:r>
              <a:rPr sz="1800" spc="-25" dirty="0">
                <a:latin typeface="Times New Roman"/>
                <a:cs typeface="Times New Roman"/>
              </a:rPr>
              <a:t>м</a:t>
            </a:r>
            <a:r>
              <a:rPr sz="1800" dirty="0">
                <a:latin typeface="Times New Roman"/>
                <a:cs typeface="Times New Roman"/>
              </a:rPr>
              <a:t>ани</a:t>
            </a:r>
            <a:r>
              <a:rPr sz="1800" spc="-30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м,	мил</a:t>
            </a:r>
            <a:r>
              <a:rPr sz="1800" spc="35" dirty="0">
                <a:latin typeface="Times New Roman"/>
                <a:cs typeface="Times New Roman"/>
              </a:rPr>
              <a:t>о</a:t>
            </a:r>
            <a:r>
              <a:rPr sz="1800" spc="25" dirty="0">
                <a:latin typeface="Times New Roman"/>
                <a:cs typeface="Times New Roman"/>
              </a:rPr>
              <a:t>с</a:t>
            </a:r>
            <a:r>
              <a:rPr sz="1800" dirty="0">
                <a:latin typeface="Times New Roman"/>
                <a:cs typeface="Times New Roman"/>
              </a:rPr>
              <a:t>е</a:t>
            </a:r>
            <a:r>
              <a:rPr sz="1800" spc="-20" dirty="0">
                <a:latin typeface="Times New Roman"/>
                <a:cs typeface="Times New Roman"/>
              </a:rPr>
              <a:t>р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20" dirty="0">
                <a:latin typeface="Times New Roman"/>
                <a:cs typeface="Times New Roman"/>
              </a:rPr>
              <a:t>и</a:t>
            </a:r>
            <a:r>
              <a:rPr sz="1800" dirty="0">
                <a:latin typeface="Times New Roman"/>
                <a:cs typeface="Times New Roman"/>
              </a:rPr>
              <a:t>е,	спр</a:t>
            </a:r>
            <a:r>
              <a:rPr sz="1800" spc="5" dirty="0">
                <a:latin typeface="Times New Roman"/>
                <a:cs typeface="Times New Roman"/>
              </a:rPr>
              <a:t>а</a:t>
            </a:r>
            <a:r>
              <a:rPr sz="1800" spc="-10" dirty="0">
                <a:latin typeface="Times New Roman"/>
                <a:cs typeface="Times New Roman"/>
              </a:rPr>
              <a:t>в</a:t>
            </a:r>
            <a:r>
              <a:rPr sz="1800" spc="-2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</a:t>
            </a:r>
            <a:r>
              <a:rPr sz="1800" spc="-15" dirty="0">
                <a:latin typeface="Times New Roman"/>
                <a:cs typeface="Times New Roman"/>
              </a:rPr>
              <a:t>л</a:t>
            </a:r>
            <a:r>
              <a:rPr sz="1800" spc="-5" dirty="0">
                <a:latin typeface="Times New Roman"/>
                <a:cs typeface="Times New Roman"/>
              </a:rPr>
              <a:t>и</a:t>
            </a:r>
            <a:r>
              <a:rPr sz="1800" spc="-15" dirty="0">
                <a:latin typeface="Times New Roman"/>
                <a:cs typeface="Times New Roman"/>
              </a:rPr>
              <a:t>в</a:t>
            </a:r>
            <a:r>
              <a:rPr sz="1800" spc="4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5" dirty="0">
                <a:latin typeface="Times New Roman"/>
                <a:cs typeface="Times New Roman"/>
              </a:rPr>
              <a:t>т</a:t>
            </a:r>
            <a:r>
              <a:rPr sz="1800" spc="-5" dirty="0">
                <a:latin typeface="Times New Roman"/>
                <a:cs typeface="Times New Roman"/>
              </a:rPr>
              <a:t>ь,  </a:t>
            </a:r>
            <a:r>
              <a:rPr sz="1800" spc="-10" dirty="0">
                <a:latin typeface="Times New Roman"/>
                <a:cs typeface="Times New Roman"/>
              </a:rPr>
              <a:t>взаимопомощь	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6301" y="4443729"/>
            <a:ext cx="6325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09185">
              <a:lnSpc>
                <a:spcPct val="100000"/>
              </a:lnSpc>
              <a:spcBef>
                <a:spcPts val="100"/>
              </a:spcBef>
              <a:tabLst>
                <a:tab pos="1884045" algn="l"/>
                <a:tab pos="3409950" algn="l"/>
                <a:tab pos="4305935" algn="l"/>
                <a:tab pos="4647565" algn="l"/>
              </a:tabLst>
            </a:pPr>
            <a:r>
              <a:rPr sz="1800" spc="-100" dirty="0">
                <a:latin typeface="Times New Roman"/>
                <a:cs typeface="Times New Roman"/>
              </a:rPr>
              <a:t>к</a:t>
            </a:r>
            <a:r>
              <a:rPr sz="1800" spc="-25" dirty="0">
                <a:latin typeface="Times New Roman"/>
                <a:cs typeface="Times New Roman"/>
              </a:rPr>
              <a:t>о</a:t>
            </a:r>
            <a:r>
              <a:rPr sz="1800" dirty="0">
                <a:latin typeface="Times New Roman"/>
                <a:cs typeface="Times New Roman"/>
              </a:rPr>
              <a:t>лл</a:t>
            </a:r>
            <a:r>
              <a:rPr sz="1800" spc="5" dirty="0">
                <a:latin typeface="Times New Roman"/>
                <a:cs typeface="Times New Roman"/>
              </a:rPr>
              <a:t>е</a:t>
            </a:r>
            <a:r>
              <a:rPr sz="1800" spc="-25" dirty="0">
                <a:latin typeface="Times New Roman"/>
                <a:cs typeface="Times New Roman"/>
              </a:rPr>
              <a:t>к</a:t>
            </a:r>
            <a:r>
              <a:rPr sz="1800" dirty="0">
                <a:latin typeface="Times New Roman"/>
                <a:cs typeface="Times New Roman"/>
              </a:rPr>
              <a:t>тиви</a:t>
            </a:r>
            <a:r>
              <a:rPr sz="1800" spc="-30" dirty="0">
                <a:latin typeface="Times New Roman"/>
                <a:cs typeface="Times New Roman"/>
              </a:rPr>
              <a:t>з</a:t>
            </a:r>
            <a:r>
              <a:rPr sz="1800" dirty="0">
                <a:latin typeface="Times New Roman"/>
                <a:cs typeface="Times New Roman"/>
              </a:rPr>
              <a:t>м,  </a:t>
            </a:r>
            <a:r>
              <a:rPr sz="1800" spc="-15" dirty="0">
                <a:latin typeface="Times New Roman"/>
                <a:cs typeface="Times New Roman"/>
              </a:rPr>
              <a:t>взаимоуважение,	</a:t>
            </a:r>
            <a:r>
              <a:rPr sz="1800" spc="-5" dirty="0">
                <a:latin typeface="Times New Roman"/>
                <a:cs typeface="Times New Roman"/>
              </a:rPr>
              <a:t>историческая	память	</a:t>
            </a:r>
            <a:r>
              <a:rPr sz="1800" dirty="0">
                <a:latin typeface="Times New Roman"/>
                <a:cs typeface="Times New Roman"/>
              </a:rPr>
              <a:t>и	</a:t>
            </a:r>
            <a:r>
              <a:rPr sz="1800" spc="-5" dirty="0">
                <a:latin typeface="Times New Roman"/>
                <a:cs typeface="Times New Roman"/>
              </a:rPr>
              <a:t>преемственность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42" y="4992065"/>
            <a:ext cx="8341359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Times New Roman"/>
                <a:cs typeface="Times New Roman"/>
              </a:rPr>
              <a:t>поколений,</a:t>
            </a:r>
            <a:r>
              <a:rPr sz="1800" spc="-10" dirty="0">
                <a:latin typeface="Times New Roman"/>
                <a:cs typeface="Times New Roman"/>
              </a:rPr>
              <a:t> единство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народов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России;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создание</a:t>
            </a:r>
            <a:r>
              <a:rPr sz="1800" dirty="0">
                <a:latin typeface="Times New Roman"/>
                <a:cs typeface="Times New Roman"/>
              </a:rPr>
              <a:t> условий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для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формирования </a:t>
            </a:r>
            <a:r>
              <a:rPr sz="1800" spc="-5" dirty="0">
                <a:latin typeface="Times New Roman"/>
                <a:cs typeface="Times New Roman"/>
              </a:rPr>
              <a:t> ценностного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отношения</a:t>
            </a:r>
            <a:r>
              <a:rPr sz="1800" dirty="0">
                <a:latin typeface="Times New Roman"/>
                <a:cs typeface="Times New Roman"/>
              </a:rPr>
              <a:t> к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окружающему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миру,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становления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опыта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действий</a:t>
            </a:r>
            <a:r>
              <a:rPr sz="1800" dirty="0">
                <a:latin typeface="Times New Roman"/>
                <a:cs typeface="Times New Roman"/>
              </a:rPr>
              <a:t> и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поступков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5" dirty="0">
                <a:latin typeface="Times New Roman"/>
                <a:cs typeface="Times New Roman"/>
              </a:rPr>
              <a:t>основе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осмысления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ценностей;</a:t>
            </a:r>
            <a:endParaRPr sz="1800">
              <a:latin typeface="Times New Roman"/>
              <a:cs typeface="Times New Roman"/>
            </a:endParaRPr>
          </a:p>
          <a:p>
            <a:pPr marL="12700" marR="8255" indent="539115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5" dirty="0">
                <a:latin typeface="Times New Roman"/>
                <a:cs typeface="Times New Roman"/>
              </a:rPr>
              <a:t> построение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(структурирование)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содержания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spc="4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5" dirty="0">
                <a:latin typeface="Times New Roman"/>
                <a:cs typeface="Times New Roman"/>
              </a:rPr>
              <a:t>основе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учета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возрастных</a:t>
            </a:r>
            <a:r>
              <a:rPr sz="1800" dirty="0">
                <a:latin typeface="Times New Roman"/>
                <a:cs typeface="Times New Roman"/>
              </a:rPr>
              <a:t> и </a:t>
            </a:r>
            <a:r>
              <a:rPr sz="1800" spc="-5" dirty="0">
                <a:latin typeface="Times New Roman"/>
                <a:cs typeface="Times New Roman"/>
              </a:rPr>
              <a:t>индивидуальных </a:t>
            </a:r>
            <a:r>
              <a:rPr sz="1800" spc="5" dirty="0">
                <a:latin typeface="Times New Roman"/>
                <a:cs typeface="Times New Roman"/>
              </a:rPr>
              <a:t>особенностей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развития.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5004" y="5184394"/>
            <a:ext cx="5695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1085" marR="5080" indent="-104902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Обеспечивает </a:t>
            </a:r>
            <a:r>
              <a:rPr sz="1800" spc="-5" dirty="0">
                <a:latin typeface="Times New Roman"/>
                <a:cs typeface="Times New Roman"/>
              </a:rPr>
              <a:t>физическое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психическое развитие детей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различных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видах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9136" y="1778507"/>
            <a:ext cx="2900680" cy="2900680"/>
            <a:chOff x="1469136" y="1778507"/>
            <a:chExt cx="2900680" cy="2900680"/>
          </a:xfrm>
        </p:grpSpPr>
        <p:sp>
          <p:nvSpPr>
            <p:cNvPr id="4" name="object 4"/>
            <p:cNvSpPr/>
            <p:nvPr/>
          </p:nvSpPr>
          <p:spPr>
            <a:xfrm>
              <a:off x="1476756" y="1786127"/>
              <a:ext cx="2885440" cy="2885440"/>
            </a:xfrm>
            <a:custGeom>
              <a:avLst/>
              <a:gdLst/>
              <a:ahLst/>
              <a:cxnLst/>
              <a:rect l="l" t="t" r="r" b="b"/>
              <a:pathLst>
                <a:path w="2885440" h="2885440">
                  <a:moveTo>
                    <a:pt x="1875155" y="0"/>
                  </a:moveTo>
                  <a:lnTo>
                    <a:pt x="1875155" y="721233"/>
                  </a:lnTo>
                  <a:lnTo>
                    <a:pt x="0" y="721233"/>
                  </a:lnTo>
                  <a:lnTo>
                    <a:pt x="0" y="2163699"/>
                  </a:lnTo>
                  <a:lnTo>
                    <a:pt x="1875155" y="2163699"/>
                  </a:lnTo>
                  <a:lnTo>
                    <a:pt x="1875155" y="2884932"/>
                  </a:lnTo>
                  <a:lnTo>
                    <a:pt x="2884932" y="1442466"/>
                  </a:lnTo>
                  <a:lnTo>
                    <a:pt x="187515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6756" y="1786127"/>
              <a:ext cx="2885440" cy="2885440"/>
            </a:xfrm>
            <a:custGeom>
              <a:avLst/>
              <a:gdLst/>
              <a:ahLst/>
              <a:cxnLst/>
              <a:rect l="l" t="t" r="r" b="b"/>
              <a:pathLst>
                <a:path w="2885440" h="2885440">
                  <a:moveTo>
                    <a:pt x="1875155" y="2884932"/>
                  </a:moveTo>
                  <a:lnTo>
                    <a:pt x="1875155" y="2163699"/>
                  </a:lnTo>
                  <a:lnTo>
                    <a:pt x="0" y="2163699"/>
                  </a:lnTo>
                  <a:lnTo>
                    <a:pt x="0" y="721233"/>
                  </a:lnTo>
                  <a:lnTo>
                    <a:pt x="1875155" y="721233"/>
                  </a:lnTo>
                  <a:lnTo>
                    <a:pt x="1875155" y="0"/>
                  </a:lnTo>
                  <a:lnTo>
                    <a:pt x="2884932" y="1442466"/>
                  </a:lnTo>
                  <a:lnTo>
                    <a:pt x="1875155" y="2884932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60347" y="2835909"/>
            <a:ext cx="1812289" cy="7270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50165">
              <a:lnSpc>
                <a:spcPts val="2640"/>
              </a:lnSpc>
              <a:spcBef>
                <a:spcPts val="385"/>
              </a:spcBef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обязательная </a:t>
            </a:r>
            <a:r>
              <a:rPr sz="2400" spc="-5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</a:t>
            </a:r>
            <a:r>
              <a:rPr sz="2400" spc="-4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ариантная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36008" y="1778507"/>
            <a:ext cx="2900680" cy="2898775"/>
            <a:chOff x="4636008" y="1778507"/>
            <a:chExt cx="2900680" cy="2898775"/>
          </a:xfrm>
        </p:grpSpPr>
        <p:sp>
          <p:nvSpPr>
            <p:cNvPr id="8" name="object 8"/>
            <p:cNvSpPr/>
            <p:nvPr/>
          </p:nvSpPr>
          <p:spPr>
            <a:xfrm>
              <a:off x="4643628" y="1786127"/>
              <a:ext cx="2885440" cy="2883535"/>
            </a:xfrm>
            <a:custGeom>
              <a:avLst/>
              <a:gdLst/>
              <a:ahLst/>
              <a:cxnLst/>
              <a:rect l="l" t="t" r="r" b="b"/>
              <a:pathLst>
                <a:path w="2885440" h="2883535">
                  <a:moveTo>
                    <a:pt x="1009142" y="0"/>
                  </a:moveTo>
                  <a:lnTo>
                    <a:pt x="0" y="1441704"/>
                  </a:lnTo>
                  <a:lnTo>
                    <a:pt x="1009142" y="2883408"/>
                  </a:lnTo>
                  <a:lnTo>
                    <a:pt x="1009142" y="2162556"/>
                  </a:lnTo>
                  <a:lnTo>
                    <a:pt x="2884931" y="2162556"/>
                  </a:lnTo>
                  <a:lnTo>
                    <a:pt x="2884931" y="720851"/>
                  </a:lnTo>
                  <a:lnTo>
                    <a:pt x="1009142" y="720851"/>
                  </a:lnTo>
                  <a:lnTo>
                    <a:pt x="100914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43628" y="1786127"/>
              <a:ext cx="2885440" cy="2883535"/>
            </a:xfrm>
            <a:custGeom>
              <a:avLst/>
              <a:gdLst/>
              <a:ahLst/>
              <a:cxnLst/>
              <a:rect l="l" t="t" r="r" b="b"/>
              <a:pathLst>
                <a:path w="2885440" h="2883535">
                  <a:moveTo>
                    <a:pt x="1009142" y="0"/>
                  </a:moveTo>
                  <a:lnTo>
                    <a:pt x="1009142" y="720851"/>
                  </a:lnTo>
                  <a:lnTo>
                    <a:pt x="2884931" y="720851"/>
                  </a:lnTo>
                  <a:lnTo>
                    <a:pt x="2884931" y="2162556"/>
                  </a:lnTo>
                  <a:lnTo>
                    <a:pt x="1009142" y="2162556"/>
                  </a:lnTo>
                  <a:lnTo>
                    <a:pt x="1009142" y="2883408"/>
                  </a:lnTo>
                  <a:lnTo>
                    <a:pt x="0" y="1441704"/>
                  </a:lnTo>
                  <a:lnTo>
                    <a:pt x="1009142" y="0"/>
                  </a:lnTo>
                  <a:close/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15458" y="2609469"/>
            <a:ext cx="2048510" cy="1186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75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вариативная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часть</a:t>
            </a:r>
            <a:r>
              <a:rPr sz="1500" spc="-5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endParaRPr sz="1500">
              <a:latin typeface="Times New Roman"/>
              <a:cs typeface="Times New Roman"/>
            </a:endParaRPr>
          </a:p>
          <a:p>
            <a:pPr marL="441325">
              <a:lnSpc>
                <a:spcPts val="1664"/>
              </a:lnSpc>
            </a:pP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формируемая</a:t>
            </a:r>
            <a:endParaRPr sz="1600">
              <a:latin typeface="Times New Roman"/>
              <a:cs typeface="Times New Roman"/>
            </a:endParaRPr>
          </a:p>
          <a:p>
            <a:pPr marL="285750" marR="280035" indent="182880">
              <a:lnSpc>
                <a:spcPts val="1660"/>
              </a:lnSpc>
              <a:spcBef>
                <a:spcPts val="140"/>
              </a:spcBef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участниками 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 об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sz="1600" spc="-5" dirty="0">
                <a:solidFill>
                  <a:srgbClr val="001F5F"/>
                </a:solidFill>
                <a:latin typeface="Times New Roman"/>
                <a:cs typeface="Times New Roman"/>
              </a:rPr>
              <a:t>те</a:t>
            </a:r>
            <a:r>
              <a:rPr sz="1600" spc="-15" dirty="0">
                <a:solidFill>
                  <a:srgbClr val="001F5F"/>
                </a:solidFill>
                <a:latin typeface="Times New Roman"/>
                <a:cs typeface="Times New Roman"/>
              </a:rPr>
              <a:t>л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ьных</a:t>
            </a:r>
            <a:endParaRPr sz="1600">
              <a:latin typeface="Times New Roman"/>
              <a:cs typeface="Times New Roman"/>
            </a:endParaRPr>
          </a:p>
          <a:p>
            <a:pPr marL="539750">
              <a:lnSpc>
                <a:spcPts val="1735"/>
              </a:lnSpc>
            </a:pP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отношений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819905" y="1076706"/>
            <a:ext cx="135001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>
                <a:solidFill>
                  <a:srgbClr val="000000"/>
                </a:solidFill>
              </a:rPr>
              <a:t>Программа</a:t>
            </a:r>
          </a:p>
          <a:p>
            <a:pPr marL="102235">
              <a:lnSpc>
                <a:spcPct val="100000"/>
              </a:lnSpc>
            </a:pPr>
            <a:r>
              <a:rPr b="0" dirty="0">
                <a:latin typeface="Times New Roman"/>
                <a:cs typeface="Times New Roman"/>
              </a:rPr>
              <a:t>состоит</a:t>
            </a:r>
            <a:r>
              <a:rPr b="0" spc="-35" dirty="0">
                <a:latin typeface="Times New Roman"/>
                <a:cs typeface="Times New Roman"/>
              </a:rPr>
              <a:t> </a:t>
            </a:r>
            <a:r>
              <a:rPr b="0" spc="-5" dirty="0">
                <a:latin typeface="Times New Roman"/>
                <a:cs typeface="Times New Roman"/>
              </a:rPr>
              <a:t>из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3770" y="298145"/>
            <a:ext cx="215709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Структура</a:t>
            </a:r>
            <a:r>
              <a:rPr spc="-75" dirty="0"/>
              <a:t> </a:t>
            </a:r>
            <a:r>
              <a:rPr spc="5" dirty="0"/>
              <a:t>ОП</a:t>
            </a:r>
            <a:r>
              <a:rPr spc="-60" dirty="0"/>
              <a:t> </a:t>
            </a:r>
            <a:r>
              <a:rPr dirty="0"/>
              <a:t>ДО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78891" y="1278636"/>
            <a:ext cx="3014980" cy="800100"/>
            <a:chOff x="278891" y="1278636"/>
            <a:chExt cx="3014980" cy="800100"/>
          </a:xfrm>
        </p:grpSpPr>
        <p:sp>
          <p:nvSpPr>
            <p:cNvPr id="4" name="object 4"/>
            <p:cNvSpPr/>
            <p:nvPr/>
          </p:nvSpPr>
          <p:spPr>
            <a:xfrm>
              <a:off x="286511" y="1286256"/>
              <a:ext cx="2999740" cy="784860"/>
            </a:xfrm>
            <a:custGeom>
              <a:avLst/>
              <a:gdLst/>
              <a:ahLst/>
              <a:cxnLst/>
              <a:rect l="l" t="t" r="r" b="b"/>
              <a:pathLst>
                <a:path w="2999740" h="784860">
                  <a:moveTo>
                    <a:pt x="2868422" y="0"/>
                  </a:moveTo>
                  <a:lnTo>
                    <a:pt x="130810" y="0"/>
                  </a:lnTo>
                  <a:lnTo>
                    <a:pt x="79895" y="10277"/>
                  </a:lnTo>
                  <a:lnTo>
                    <a:pt x="38315" y="38306"/>
                  </a:lnTo>
                  <a:lnTo>
                    <a:pt x="10280" y="79884"/>
                  </a:lnTo>
                  <a:lnTo>
                    <a:pt x="0" y="130810"/>
                  </a:lnTo>
                  <a:lnTo>
                    <a:pt x="0" y="654050"/>
                  </a:lnTo>
                  <a:lnTo>
                    <a:pt x="10280" y="704975"/>
                  </a:lnTo>
                  <a:lnTo>
                    <a:pt x="38315" y="746553"/>
                  </a:lnTo>
                  <a:lnTo>
                    <a:pt x="79895" y="774582"/>
                  </a:lnTo>
                  <a:lnTo>
                    <a:pt x="130810" y="784860"/>
                  </a:lnTo>
                  <a:lnTo>
                    <a:pt x="2868422" y="784860"/>
                  </a:lnTo>
                  <a:lnTo>
                    <a:pt x="2919347" y="774582"/>
                  </a:lnTo>
                  <a:lnTo>
                    <a:pt x="2960925" y="746553"/>
                  </a:lnTo>
                  <a:lnTo>
                    <a:pt x="2988954" y="704975"/>
                  </a:lnTo>
                  <a:lnTo>
                    <a:pt x="2999232" y="654050"/>
                  </a:lnTo>
                  <a:lnTo>
                    <a:pt x="2999232" y="130810"/>
                  </a:lnTo>
                  <a:lnTo>
                    <a:pt x="2988954" y="79884"/>
                  </a:lnTo>
                  <a:lnTo>
                    <a:pt x="2960925" y="38306"/>
                  </a:lnTo>
                  <a:lnTo>
                    <a:pt x="2919347" y="10277"/>
                  </a:lnTo>
                  <a:lnTo>
                    <a:pt x="286842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6511" y="1286256"/>
              <a:ext cx="2999740" cy="784860"/>
            </a:xfrm>
            <a:custGeom>
              <a:avLst/>
              <a:gdLst/>
              <a:ahLst/>
              <a:cxnLst/>
              <a:rect l="l" t="t" r="r" b="b"/>
              <a:pathLst>
                <a:path w="2999740" h="784860">
                  <a:moveTo>
                    <a:pt x="0" y="130810"/>
                  </a:moveTo>
                  <a:lnTo>
                    <a:pt x="10280" y="79884"/>
                  </a:lnTo>
                  <a:lnTo>
                    <a:pt x="38315" y="38306"/>
                  </a:lnTo>
                  <a:lnTo>
                    <a:pt x="79895" y="10277"/>
                  </a:lnTo>
                  <a:lnTo>
                    <a:pt x="130810" y="0"/>
                  </a:lnTo>
                  <a:lnTo>
                    <a:pt x="2868422" y="0"/>
                  </a:lnTo>
                  <a:lnTo>
                    <a:pt x="2919347" y="10277"/>
                  </a:lnTo>
                  <a:lnTo>
                    <a:pt x="2960925" y="38306"/>
                  </a:lnTo>
                  <a:lnTo>
                    <a:pt x="2988954" y="79884"/>
                  </a:lnTo>
                  <a:lnTo>
                    <a:pt x="2999232" y="130810"/>
                  </a:lnTo>
                  <a:lnTo>
                    <a:pt x="2999232" y="654050"/>
                  </a:lnTo>
                  <a:lnTo>
                    <a:pt x="2988954" y="704975"/>
                  </a:lnTo>
                  <a:lnTo>
                    <a:pt x="2960925" y="746553"/>
                  </a:lnTo>
                  <a:lnTo>
                    <a:pt x="2919347" y="774582"/>
                  </a:lnTo>
                  <a:lnTo>
                    <a:pt x="2868422" y="784860"/>
                  </a:lnTo>
                  <a:lnTo>
                    <a:pt x="130810" y="784860"/>
                  </a:lnTo>
                  <a:lnTo>
                    <a:pt x="79895" y="774582"/>
                  </a:lnTo>
                  <a:lnTo>
                    <a:pt x="38315" y="746553"/>
                  </a:lnTo>
                  <a:lnTo>
                    <a:pt x="10280" y="704975"/>
                  </a:lnTo>
                  <a:lnTo>
                    <a:pt x="0" y="654050"/>
                  </a:lnTo>
                  <a:lnTo>
                    <a:pt x="0" y="130810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3785615" y="1286255"/>
            <a:ext cx="4787265" cy="1214755"/>
          </a:xfrm>
          <a:custGeom>
            <a:avLst/>
            <a:gdLst/>
            <a:ahLst/>
            <a:cxnLst/>
            <a:rect l="l" t="t" r="r" b="b"/>
            <a:pathLst>
              <a:path w="4787265" h="1214755">
                <a:moveTo>
                  <a:pt x="0" y="202438"/>
                </a:moveTo>
                <a:lnTo>
                  <a:pt x="5348" y="156034"/>
                </a:lnTo>
                <a:lnTo>
                  <a:pt x="20583" y="113429"/>
                </a:lnTo>
                <a:lnTo>
                  <a:pt x="44487" y="75841"/>
                </a:lnTo>
                <a:lnTo>
                  <a:pt x="75841" y="44487"/>
                </a:lnTo>
                <a:lnTo>
                  <a:pt x="113429" y="20583"/>
                </a:lnTo>
                <a:lnTo>
                  <a:pt x="156034" y="5348"/>
                </a:lnTo>
                <a:lnTo>
                  <a:pt x="202437" y="0"/>
                </a:lnTo>
                <a:lnTo>
                  <a:pt x="4584445" y="0"/>
                </a:lnTo>
                <a:lnTo>
                  <a:pt x="4630849" y="5348"/>
                </a:lnTo>
                <a:lnTo>
                  <a:pt x="4673454" y="20583"/>
                </a:lnTo>
                <a:lnTo>
                  <a:pt x="4711042" y="44487"/>
                </a:lnTo>
                <a:lnTo>
                  <a:pt x="4742396" y="75841"/>
                </a:lnTo>
                <a:lnTo>
                  <a:pt x="4766300" y="113429"/>
                </a:lnTo>
                <a:lnTo>
                  <a:pt x="4781535" y="156034"/>
                </a:lnTo>
                <a:lnTo>
                  <a:pt x="4786884" y="202438"/>
                </a:lnTo>
                <a:lnTo>
                  <a:pt x="4786884" y="1012190"/>
                </a:lnTo>
                <a:lnTo>
                  <a:pt x="4781535" y="1058593"/>
                </a:lnTo>
                <a:lnTo>
                  <a:pt x="4766300" y="1101198"/>
                </a:lnTo>
                <a:lnTo>
                  <a:pt x="4742396" y="1138786"/>
                </a:lnTo>
                <a:lnTo>
                  <a:pt x="4711042" y="1170140"/>
                </a:lnTo>
                <a:lnTo>
                  <a:pt x="4673454" y="1194044"/>
                </a:lnTo>
                <a:lnTo>
                  <a:pt x="4630849" y="1209279"/>
                </a:lnTo>
                <a:lnTo>
                  <a:pt x="4584445" y="1214628"/>
                </a:lnTo>
                <a:lnTo>
                  <a:pt x="202437" y="1214628"/>
                </a:lnTo>
                <a:lnTo>
                  <a:pt x="156034" y="1209279"/>
                </a:lnTo>
                <a:lnTo>
                  <a:pt x="113429" y="1194044"/>
                </a:lnTo>
                <a:lnTo>
                  <a:pt x="75841" y="1170140"/>
                </a:lnTo>
                <a:lnTo>
                  <a:pt x="44487" y="1138786"/>
                </a:lnTo>
                <a:lnTo>
                  <a:pt x="20583" y="1101198"/>
                </a:lnTo>
                <a:lnTo>
                  <a:pt x="5348" y="1058593"/>
                </a:lnTo>
                <a:lnTo>
                  <a:pt x="0" y="1012190"/>
                </a:lnTo>
                <a:lnTo>
                  <a:pt x="0" y="202438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78891" y="2634995"/>
            <a:ext cx="2586355" cy="802005"/>
            <a:chOff x="278891" y="2634995"/>
            <a:chExt cx="2586355" cy="802005"/>
          </a:xfrm>
        </p:grpSpPr>
        <p:sp>
          <p:nvSpPr>
            <p:cNvPr id="8" name="object 8"/>
            <p:cNvSpPr/>
            <p:nvPr/>
          </p:nvSpPr>
          <p:spPr>
            <a:xfrm>
              <a:off x="286511" y="2642615"/>
              <a:ext cx="2571115" cy="786765"/>
            </a:xfrm>
            <a:custGeom>
              <a:avLst/>
              <a:gdLst/>
              <a:ahLst/>
              <a:cxnLst/>
              <a:rect l="l" t="t" r="r" b="b"/>
              <a:pathLst>
                <a:path w="2571115" h="786764">
                  <a:moveTo>
                    <a:pt x="2439924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0" y="655320"/>
                  </a:lnTo>
                  <a:lnTo>
                    <a:pt x="10298" y="706338"/>
                  </a:lnTo>
                  <a:lnTo>
                    <a:pt x="38385" y="747998"/>
                  </a:lnTo>
                  <a:lnTo>
                    <a:pt x="80045" y="776085"/>
                  </a:lnTo>
                  <a:lnTo>
                    <a:pt x="131064" y="786384"/>
                  </a:lnTo>
                  <a:lnTo>
                    <a:pt x="2439924" y="786384"/>
                  </a:lnTo>
                  <a:lnTo>
                    <a:pt x="2490942" y="776085"/>
                  </a:lnTo>
                  <a:lnTo>
                    <a:pt x="2532602" y="747998"/>
                  </a:lnTo>
                  <a:lnTo>
                    <a:pt x="2560689" y="706338"/>
                  </a:lnTo>
                  <a:lnTo>
                    <a:pt x="2570988" y="655320"/>
                  </a:lnTo>
                  <a:lnTo>
                    <a:pt x="2570988" y="131063"/>
                  </a:lnTo>
                  <a:lnTo>
                    <a:pt x="2560689" y="80045"/>
                  </a:lnTo>
                  <a:lnTo>
                    <a:pt x="2532602" y="38385"/>
                  </a:lnTo>
                  <a:lnTo>
                    <a:pt x="2490942" y="10298"/>
                  </a:lnTo>
                  <a:lnTo>
                    <a:pt x="243992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6511" y="2642615"/>
              <a:ext cx="2571115" cy="786765"/>
            </a:xfrm>
            <a:custGeom>
              <a:avLst/>
              <a:gdLst/>
              <a:ahLst/>
              <a:cxnLst/>
              <a:rect l="l" t="t" r="r" b="b"/>
              <a:pathLst>
                <a:path w="2571115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4" y="0"/>
                  </a:lnTo>
                  <a:lnTo>
                    <a:pt x="2439924" y="0"/>
                  </a:lnTo>
                  <a:lnTo>
                    <a:pt x="2490942" y="10298"/>
                  </a:lnTo>
                  <a:lnTo>
                    <a:pt x="2532602" y="38385"/>
                  </a:lnTo>
                  <a:lnTo>
                    <a:pt x="2560689" y="80045"/>
                  </a:lnTo>
                  <a:lnTo>
                    <a:pt x="2570988" y="131063"/>
                  </a:lnTo>
                  <a:lnTo>
                    <a:pt x="2570988" y="655320"/>
                  </a:lnTo>
                  <a:lnTo>
                    <a:pt x="2560689" y="706338"/>
                  </a:lnTo>
                  <a:lnTo>
                    <a:pt x="2532602" y="747998"/>
                  </a:lnTo>
                  <a:lnTo>
                    <a:pt x="2490942" y="776085"/>
                  </a:lnTo>
                  <a:lnTo>
                    <a:pt x="2439924" y="786384"/>
                  </a:lnTo>
                  <a:lnTo>
                    <a:pt x="131064" y="786384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20"/>
                  </a:lnTo>
                  <a:lnTo>
                    <a:pt x="0" y="131063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26998" y="1454658"/>
            <a:ext cx="2003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Общие</a:t>
            </a:r>
            <a:r>
              <a:rPr sz="18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положения: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9097" y="1384554"/>
            <a:ext cx="429641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Раскрывают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назначение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ОП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ДО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статус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особенности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ОП, </a:t>
            </a:r>
            <a:r>
              <a:rPr sz="1600" spc="-10" dirty="0">
                <a:latin typeface="Times New Roman"/>
                <a:cs typeface="Times New Roman"/>
              </a:rPr>
              <a:t>содержание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разделов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(целевого,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содержательного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организационного)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927" y="2740228"/>
            <a:ext cx="1979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1.	Целевой</a:t>
            </a:r>
            <a:r>
              <a:rPr sz="1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раздел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627" y="3643884"/>
            <a:ext cx="3001010" cy="2929255"/>
          </a:xfrm>
          <a:custGeom>
            <a:avLst/>
            <a:gdLst/>
            <a:ahLst/>
            <a:cxnLst/>
            <a:rect l="l" t="t" r="r" b="b"/>
            <a:pathLst>
              <a:path w="3001010" h="2929254">
                <a:moveTo>
                  <a:pt x="0" y="488188"/>
                </a:moveTo>
                <a:lnTo>
                  <a:pt x="2234" y="441171"/>
                </a:lnTo>
                <a:lnTo>
                  <a:pt x="8802" y="395420"/>
                </a:lnTo>
                <a:lnTo>
                  <a:pt x="19499" y="351137"/>
                </a:lnTo>
                <a:lnTo>
                  <a:pt x="34119" y="308528"/>
                </a:lnTo>
                <a:lnTo>
                  <a:pt x="52459" y="267798"/>
                </a:lnTo>
                <a:lnTo>
                  <a:pt x="74314" y="229150"/>
                </a:lnTo>
                <a:lnTo>
                  <a:pt x="99480" y="192790"/>
                </a:lnTo>
                <a:lnTo>
                  <a:pt x="127751" y="158921"/>
                </a:lnTo>
                <a:lnTo>
                  <a:pt x="158923" y="127750"/>
                </a:lnTo>
                <a:lnTo>
                  <a:pt x="192792" y="99479"/>
                </a:lnTo>
                <a:lnTo>
                  <a:pt x="229154" y="74314"/>
                </a:lnTo>
                <a:lnTo>
                  <a:pt x="267802" y="52459"/>
                </a:lnTo>
                <a:lnTo>
                  <a:pt x="308534" y="34119"/>
                </a:lnTo>
                <a:lnTo>
                  <a:pt x="351144" y="19499"/>
                </a:lnTo>
                <a:lnTo>
                  <a:pt x="395429" y="8802"/>
                </a:lnTo>
                <a:lnTo>
                  <a:pt x="441182" y="2234"/>
                </a:lnTo>
                <a:lnTo>
                  <a:pt x="488200" y="0"/>
                </a:lnTo>
                <a:lnTo>
                  <a:pt x="2512568" y="0"/>
                </a:lnTo>
                <a:lnTo>
                  <a:pt x="2559584" y="2234"/>
                </a:lnTo>
                <a:lnTo>
                  <a:pt x="2605335" y="8802"/>
                </a:lnTo>
                <a:lnTo>
                  <a:pt x="2649618" y="19499"/>
                </a:lnTo>
                <a:lnTo>
                  <a:pt x="2692227" y="34119"/>
                </a:lnTo>
                <a:lnTo>
                  <a:pt x="2732957" y="52459"/>
                </a:lnTo>
                <a:lnTo>
                  <a:pt x="2771605" y="74314"/>
                </a:lnTo>
                <a:lnTo>
                  <a:pt x="2807965" y="99479"/>
                </a:lnTo>
                <a:lnTo>
                  <a:pt x="2841834" y="127750"/>
                </a:lnTo>
                <a:lnTo>
                  <a:pt x="2873005" y="158921"/>
                </a:lnTo>
                <a:lnTo>
                  <a:pt x="2901276" y="192790"/>
                </a:lnTo>
                <a:lnTo>
                  <a:pt x="2926441" y="229150"/>
                </a:lnTo>
                <a:lnTo>
                  <a:pt x="2948296" y="267798"/>
                </a:lnTo>
                <a:lnTo>
                  <a:pt x="2966636" y="308528"/>
                </a:lnTo>
                <a:lnTo>
                  <a:pt x="2981256" y="351137"/>
                </a:lnTo>
                <a:lnTo>
                  <a:pt x="2991953" y="395420"/>
                </a:lnTo>
                <a:lnTo>
                  <a:pt x="2998521" y="441171"/>
                </a:lnTo>
                <a:lnTo>
                  <a:pt x="3000756" y="488188"/>
                </a:lnTo>
                <a:lnTo>
                  <a:pt x="3000756" y="2440927"/>
                </a:lnTo>
                <a:lnTo>
                  <a:pt x="2998521" y="2487943"/>
                </a:lnTo>
                <a:lnTo>
                  <a:pt x="2991953" y="2533695"/>
                </a:lnTo>
                <a:lnTo>
                  <a:pt x="2981256" y="2577978"/>
                </a:lnTo>
                <a:lnTo>
                  <a:pt x="2966636" y="2620588"/>
                </a:lnTo>
                <a:lnTo>
                  <a:pt x="2948296" y="2661319"/>
                </a:lnTo>
                <a:lnTo>
                  <a:pt x="2926441" y="2699968"/>
                </a:lnTo>
                <a:lnTo>
                  <a:pt x="2901276" y="2736329"/>
                </a:lnTo>
                <a:lnTo>
                  <a:pt x="2873005" y="2770199"/>
                </a:lnTo>
                <a:lnTo>
                  <a:pt x="2841834" y="2801372"/>
                </a:lnTo>
                <a:lnTo>
                  <a:pt x="2807965" y="2829643"/>
                </a:lnTo>
                <a:lnTo>
                  <a:pt x="2771605" y="2854810"/>
                </a:lnTo>
                <a:lnTo>
                  <a:pt x="2732957" y="2876665"/>
                </a:lnTo>
                <a:lnTo>
                  <a:pt x="2692227" y="2895006"/>
                </a:lnTo>
                <a:lnTo>
                  <a:pt x="2649618" y="2909627"/>
                </a:lnTo>
                <a:lnTo>
                  <a:pt x="2605335" y="2920324"/>
                </a:lnTo>
                <a:lnTo>
                  <a:pt x="2559584" y="2926893"/>
                </a:lnTo>
                <a:lnTo>
                  <a:pt x="2512568" y="2929128"/>
                </a:lnTo>
                <a:lnTo>
                  <a:pt x="488200" y="2929128"/>
                </a:lnTo>
                <a:lnTo>
                  <a:pt x="441182" y="2926893"/>
                </a:lnTo>
                <a:lnTo>
                  <a:pt x="395429" y="2920324"/>
                </a:lnTo>
                <a:lnTo>
                  <a:pt x="351144" y="2909627"/>
                </a:lnTo>
                <a:lnTo>
                  <a:pt x="308534" y="2895006"/>
                </a:lnTo>
                <a:lnTo>
                  <a:pt x="267802" y="2876665"/>
                </a:lnTo>
                <a:lnTo>
                  <a:pt x="229154" y="2854810"/>
                </a:lnTo>
                <a:lnTo>
                  <a:pt x="192792" y="2829643"/>
                </a:lnTo>
                <a:lnTo>
                  <a:pt x="158923" y="2801372"/>
                </a:lnTo>
                <a:lnTo>
                  <a:pt x="127751" y="2770199"/>
                </a:lnTo>
                <a:lnTo>
                  <a:pt x="99480" y="2736329"/>
                </a:lnTo>
                <a:lnTo>
                  <a:pt x="74314" y="2699968"/>
                </a:lnTo>
                <a:lnTo>
                  <a:pt x="52459" y="2661319"/>
                </a:lnTo>
                <a:lnTo>
                  <a:pt x="34119" y="2620588"/>
                </a:lnTo>
                <a:lnTo>
                  <a:pt x="19499" y="2577978"/>
                </a:lnTo>
                <a:lnTo>
                  <a:pt x="8802" y="2533695"/>
                </a:lnTo>
                <a:lnTo>
                  <a:pt x="2234" y="2487943"/>
                </a:lnTo>
                <a:lnTo>
                  <a:pt x="0" y="2440927"/>
                </a:lnTo>
                <a:lnTo>
                  <a:pt x="0" y="488188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1691" y="3814064"/>
            <a:ext cx="252349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9000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Содержит:</a:t>
            </a:r>
            <a:endParaRPr sz="1600">
              <a:latin typeface="Times New Roman"/>
              <a:cs typeface="Times New Roman"/>
            </a:endParaRPr>
          </a:p>
          <a:p>
            <a:pPr marL="12700" marR="219710">
              <a:lnSpc>
                <a:spcPct val="100000"/>
              </a:lnSpc>
              <a:buFont typeface="Wingdings"/>
              <a:buChar char=""/>
              <a:tabLst>
                <a:tab pos="224790" algn="l"/>
              </a:tabLst>
            </a:pPr>
            <a:r>
              <a:rPr sz="1600" spc="-10" dirty="0">
                <a:latin typeface="Times New Roman"/>
                <a:cs typeface="Times New Roman"/>
              </a:rPr>
              <a:t>цели,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задачи,</a:t>
            </a:r>
            <a:r>
              <a:rPr sz="1600" spc="-10" dirty="0">
                <a:latin typeface="Times New Roman"/>
                <a:cs typeface="Times New Roman"/>
              </a:rPr>
              <a:t> принципы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ФОП</a:t>
            </a:r>
            <a:endParaRPr sz="1600">
              <a:latin typeface="Times New Roman"/>
              <a:cs typeface="Times New Roman"/>
            </a:endParaRPr>
          </a:p>
          <a:p>
            <a:pPr marL="12700" marR="125095">
              <a:lnSpc>
                <a:spcPct val="100000"/>
              </a:lnSpc>
              <a:buFont typeface="Wingdings"/>
              <a:buChar char=""/>
              <a:tabLst>
                <a:tab pos="22479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планируемые </a:t>
            </a:r>
            <a:r>
              <a:rPr sz="1600" spc="-20" dirty="0">
                <a:latin typeface="Times New Roman"/>
                <a:cs typeface="Times New Roman"/>
              </a:rPr>
              <a:t>результаты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освоения ФОП </a:t>
            </a:r>
            <a:r>
              <a:rPr sz="1600" spc="-5" dirty="0">
                <a:latin typeface="Times New Roman"/>
                <a:cs typeface="Times New Roman"/>
              </a:rPr>
              <a:t>в разные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периоды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детства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Wingdings"/>
              <a:buChar char=""/>
              <a:tabLst>
                <a:tab pos="224790" algn="l"/>
              </a:tabLst>
            </a:pPr>
            <a:r>
              <a:rPr sz="1600" spc="-25" dirty="0">
                <a:latin typeface="Times New Roman"/>
                <a:cs typeface="Times New Roman"/>
              </a:rPr>
              <a:t>подходы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педагогической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диагностике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достижения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планируемых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результатов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36392" y="2634995"/>
            <a:ext cx="3157855" cy="802005"/>
            <a:chOff x="3136392" y="2634995"/>
            <a:chExt cx="3157855" cy="802005"/>
          </a:xfrm>
        </p:grpSpPr>
        <p:sp>
          <p:nvSpPr>
            <p:cNvPr id="16" name="object 16"/>
            <p:cNvSpPr/>
            <p:nvPr/>
          </p:nvSpPr>
          <p:spPr>
            <a:xfrm>
              <a:off x="3144012" y="2642615"/>
              <a:ext cx="3142615" cy="786765"/>
            </a:xfrm>
            <a:custGeom>
              <a:avLst/>
              <a:gdLst/>
              <a:ahLst/>
              <a:cxnLst/>
              <a:rect l="l" t="t" r="r" b="b"/>
              <a:pathLst>
                <a:path w="3142615" h="786764">
                  <a:moveTo>
                    <a:pt x="3011424" y="0"/>
                  </a:moveTo>
                  <a:lnTo>
                    <a:pt x="131063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0" y="655320"/>
                  </a:lnTo>
                  <a:lnTo>
                    <a:pt x="10298" y="706338"/>
                  </a:lnTo>
                  <a:lnTo>
                    <a:pt x="38385" y="747998"/>
                  </a:lnTo>
                  <a:lnTo>
                    <a:pt x="80045" y="776085"/>
                  </a:lnTo>
                  <a:lnTo>
                    <a:pt x="131063" y="786384"/>
                  </a:lnTo>
                  <a:lnTo>
                    <a:pt x="3011424" y="786384"/>
                  </a:lnTo>
                  <a:lnTo>
                    <a:pt x="3062442" y="776085"/>
                  </a:lnTo>
                  <a:lnTo>
                    <a:pt x="3104102" y="747998"/>
                  </a:lnTo>
                  <a:lnTo>
                    <a:pt x="3132189" y="706338"/>
                  </a:lnTo>
                  <a:lnTo>
                    <a:pt x="3142488" y="655320"/>
                  </a:lnTo>
                  <a:lnTo>
                    <a:pt x="3142488" y="131063"/>
                  </a:lnTo>
                  <a:lnTo>
                    <a:pt x="3132189" y="80045"/>
                  </a:lnTo>
                  <a:lnTo>
                    <a:pt x="3104102" y="38385"/>
                  </a:lnTo>
                  <a:lnTo>
                    <a:pt x="3062442" y="10298"/>
                  </a:lnTo>
                  <a:lnTo>
                    <a:pt x="301142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44012" y="2642615"/>
              <a:ext cx="3142615" cy="786765"/>
            </a:xfrm>
            <a:custGeom>
              <a:avLst/>
              <a:gdLst/>
              <a:ahLst/>
              <a:cxnLst/>
              <a:rect l="l" t="t" r="r" b="b"/>
              <a:pathLst>
                <a:path w="3142615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3" y="0"/>
                  </a:lnTo>
                  <a:lnTo>
                    <a:pt x="3011424" y="0"/>
                  </a:lnTo>
                  <a:lnTo>
                    <a:pt x="3062442" y="10298"/>
                  </a:lnTo>
                  <a:lnTo>
                    <a:pt x="3104102" y="38385"/>
                  </a:lnTo>
                  <a:lnTo>
                    <a:pt x="3132189" y="80045"/>
                  </a:lnTo>
                  <a:lnTo>
                    <a:pt x="3142488" y="131063"/>
                  </a:lnTo>
                  <a:lnTo>
                    <a:pt x="3142488" y="655320"/>
                  </a:lnTo>
                  <a:lnTo>
                    <a:pt x="3132189" y="706338"/>
                  </a:lnTo>
                  <a:lnTo>
                    <a:pt x="3104102" y="747998"/>
                  </a:lnTo>
                  <a:lnTo>
                    <a:pt x="3062442" y="776085"/>
                  </a:lnTo>
                  <a:lnTo>
                    <a:pt x="3011424" y="786384"/>
                  </a:lnTo>
                  <a:lnTo>
                    <a:pt x="131063" y="786384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20"/>
                  </a:lnTo>
                  <a:lnTo>
                    <a:pt x="0" y="131063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25114" y="2879216"/>
            <a:ext cx="2782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2.</a:t>
            </a:r>
            <a:r>
              <a:rPr sz="1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Содержательный</a:t>
            </a:r>
            <a:r>
              <a:rPr sz="1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раздел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14116" y="3643884"/>
            <a:ext cx="3215640" cy="2929255"/>
          </a:xfrm>
          <a:custGeom>
            <a:avLst/>
            <a:gdLst/>
            <a:ahLst/>
            <a:cxnLst/>
            <a:rect l="l" t="t" r="r" b="b"/>
            <a:pathLst>
              <a:path w="3215640" h="2929254">
                <a:moveTo>
                  <a:pt x="0" y="488188"/>
                </a:moveTo>
                <a:lnTo>
                  <a:pt x="2234" y="441171"/>
                </a:lnTo>
                <a:lnTo>
                  <a:pt x="8802" y="395420"/>
                </a:lnTo>
                <a:lnTo>
                  <a:pt x="19499" y="351137"/>
                </a:lnTo>
                <a:lnTo>
                  <a:pt x="34119" y="308528"/>
                </a:lnTo>
                <a:lnTo>
                  <a:pt x="52459" y="267798"/>
                </a:lnTo>
                <a:lnTo>
                  <a:pt x="74314" y="229150"/>
                </a:lnTo>
                <a:lnTo>
                  <a:pt x="99479" y="192790"/>
                </a:lnTo>
                <a:lnTo>
                  <a:pt x="127750" y="158921"/>
                </a:lnTo>
                <a:lnTo>
                  <a:pt x="158921" y="127750"/>
                </a:lnTo>
                <a:lnTo>
                  <a:pt x="192790" y="99479"/>
                </a:lnTo>
                <a:lnTo>
                  <a:pt x="229150" y="74314"/>
                </a:lnTo>
                <a:lnTo>
                  <a:pt x="267798" y="52459"/>
                </a:lnTo>
                <a:lnTo>
                  <a:pt x="308528" y="34119"/>
                </a:lnTo>
                <a:lnTo>
                  <a:pt x="351137" y="19499"/>
                </a:lnTo>
                <a:lnTo>
                  <a:pt x="395420" y="8802"/>
                </a:lnTo>
                <a:lnTo>
                  <a:pt x="441171" y="2234"/>
                </a:lnTo>
                <a:lnTo>
                  <a:pt x="488187" y="0"/>
                </a:lnTo>
                <a:lnTo>
                  <a:pt x="2727451" y="0"/>
                </a:lnTo>
                <a:lnTo>
                  <a:pt x="2774468" y="2234"/>
                </a:lnTo>
                <a:lnTo>
                  <a:pt x="2820219" y="8802"/>
                </a:lnTo>
                <a:lnTo>
                  <a:pt x="2864502" y="19499"/>
                </a:lnTo>
                <a:lnTo>
                  <a:pt x="2907111" y="34119"/>
                </a:lnTo>
                <a:lnTo>
                  <a:pt x="2947841" y="52459"/>
                </a:lnTo>
                <a:lnTo>
                  <a:pt x="2986489" y="74314"/>
                </a:lnTo>
                <a:lnTo>
                  <a:pt x="3022849" y="99479"/>
                </a:lnTo>
                <a:lnTo>
                  <a:pt x="3056718" y="127750"/>
                </a:lnTo>
                <a:lnTo>
                  <a:pt x="3087889" y="158921"/>
                </a:lnTo>
                <a:lnTo>
                  <a:pt x="3116160" y="192790"/>
                </a:lnTo>
                <a:lnTo>
                  <a:pt x="3141325" y="229150"/>
                </a:lnTo>
                <a:lnTo>
                  <a:pt x="3163180" y="267798"/>
                </a:lnTo>
                <a:lnTo>
                  <a:pt x="3181520" y="308528"/>
                </a:lnTo>
                <a:lnTo>
                  <a:pt x="3196140" y="351137"/>
                </a:lnTo>
                <a:lnTo>
                  <a:pt x="3206837" y="395420"/>
                </a:lnTo>
                <a:lnTo>
                  <a:pt x="3213405" y="441171"/>
                </a:lnTo>
                <a:lnTo>
                  <a:pt x="3215639" y="488188"/>
                </a:lnTo>
                <a:lnTo>
                  <a:pt x="3215639" y="2440927"/>
                </a:lnTo>
                <a:lnTo>
                  <a:pt x="3213405" y="2487943"/>
                </a:lnTo>
                <a:lnTo>
                  <a:pt x="3206837" y="2533695"/>
                </a:lnTo>
                <a:lnTo>
                  <a:pt x="3196140" y="2577978"/>
                </a:lnTo>
                <a:lnTo>
                  <a:pt x="3181520" y="2620588"/>
                </a:lnTo>
                <a:lnTo>
                  <a:pt x="3163180" y="2661319"/>
                </a:lnTo>
                <a:lnTo>
                  <a:pt x="3141325" y="2699968"/>
                </a:lnTo>
                <a:lnTo>
                  <a:pt x="3116160" y="2736329"/>
                </a:lnTo>
                <a:lnTo>
                  <a:pt x="3087889" y="2770199"/>
                </a:lnTo>
                <a:lnTo>
                  <a:pt x="3056718" y="2801372"/>
                </a:lnTo>
                <a:lnTo>
                  <a:pt x="3022849" y="2829643"/>
                </a:lnTo>
                <a:lnTo>
                  <a:pt x="2986489" y="2854810"/>
                </a:lnTo>
                <a:lnTo>
                  <a:pt x="2947841" y="2876665"/>
                </a:lnTo>
                <a:lnTo>
                  <a:pt x="2907111" y="2895006"/>
                </a:lnTo>
                <a:lnTo>
                  <a:pt x="2864502" y="2909627"/>
                </a:lnTo>
                <a:lnTo>
                  <a:pt x="2820219" y="2920324"/>
                </a:lnTo>
                <a:lnTo>
                  <a:pt x="2774468" y="2926893"/>
                </a:lnTo>
                <a:lnTo>
                  <a:pt x="2727451" y="2929128"/>
                </a:lnTo>
                <a:lnTo>
                  <a:pt x="488187" y="2929128"/>
                </a:lnTo>
                <a:lnTo>
                  <a:pt x="441171" y="2926893"/>
                </a:lnTo>
                <a:lnTo>
                  <a:pt x="395420" y="2920324"/>
                </a:lnTo>
                <a:lnTo>
                  <a:pt x="351137" y="2909627"/>
                </a:lnTo>
                <a:lnTo>
                  <a:pt x="308528" y="2895006"/>
                </a:lnTo>
                <a:lnTo>
                  <a:pt x="267798" y="2876665"/>
                </a:lnTo>
                <a:lnTo>
                  <a:pt x="229150" y="2854810"/>
                </a:lnTo>
                <a:lnTo>
                  <a:pt x="192790" y="2829643"/>
                </a:lnTo>
                <a:lnTo>
                  <a:pt x="158921" y="2801372"/>
                </a:lnTo>
                <a:lnTo>
                  <a:pt x="127750" y="2770199"/>
                </a:lnTo>
                <a:lnTo>
                  <a:pt x="99479" y="2736329"/>
                </a:lnTo>
                <a:lnTo>
                  <a:pt x="74314" y="2699968"/>
                </a:lnTo>
                <a:lnTo>
                  <a:pt x="52459" y="2661319"/>
                </a:lnTo>
                <a:lnTo>
                  <a:pt x="34119" y="2620588"/>
                </a:lnTo>
                <a:lnTo>
                  <a:pt x="19499" y="2577978"/>
                </a:lnTo>
                <a:lnTo>
                  <a:pt x="8802" y="2533695"/>
                </a:lnTo>
                <a:lnTo>
                  <a:pt x="2234" y="2487943"/>
                </a:lnTo>
                <a:lnTo>
                  <a:pt x="0" y="2440927"/>
                </a:lnTo>
                <a:lnTo>
                  <a:pt x="0" y="488188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437001" y="3855465"/>
            <a:ext cx="268668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1544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Включает:</a:t>
            </a:r>
            <a:endParaRPr sz="1600" dirty="0">
              <a:latin typeface="Times New Roman"/>
              <a:cs typeface="Times New Roman"/>
            </a:endParaRPr>
          </a:p>
          <a:p>
            <a:pPr marL="224154" indent="-212090" algn="just">
              <a:lnSpc>
                <a:spcPct val="100000"/>
              </a:lnSpc>
              <a:buFont typeface="Wingdings"/>
              <a:buChar char=""/>
              <a:tabLst>
                <a:tab pos="224790" algn="l"/>
              </a:tabLst>
            </a:pPr>
            <a:r>
              <a:rPr sz="1600" spc="-15" dirty="0">
                <a:latin typeface="Times New Roman"/>
                <a:cs typeface="Times New Roman"/>
              </a:rPr>
              <a:t>задачи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содержание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образовательной </a:t>
            </a:r>
            <a:r>
              <a:rPr sz="1600" spc="-5" dirty="0">
                <a:latin typeface="Times New Roman"/>
                <a:cs typeface="Times New Roman"/>
              </a:rPr>
              <a:t>деятельности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по </a:t>
            </a:r>
            <a:r>
              <a:rPr sz="1600" spc="-10" dirty="0">
                <a:latin typeface="Times New Roman"/>
                <a:cs typeface="Times New Roman"/>
              </a:rPr>
              <a:t>образовательным </a:t>
            </a:r>
            <a:r>
              <a:rPr sz="1600" spc="-15" dirty="0">
                <a:latin typeface="Times New Roman"/>
                <a:cs typeface="Times New Roman"/>
              </a:rPr>
              <a:t>областям </a:t>
            </a:r>
            <a:r>
              <a:rPr sz="1600" spc="-10" dirty="0">
                <a:latin typeface="Times New Roman"/>
                <a:cs typeface="Times New Roman"/>
              </a:rPr>
              <a:t> во всех</a:t>
            </a:r>
            <a:r>
              <a:rPr sz="1600" spc="-5" dirty="0">
                <a:latin typeface="Times New Roman"/>
                <a:cs typeface="Times New Roman"/>
              </a:rPr>
              <a:t> возрастных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группах</a:t>
            </a:r>
            <a:endParaRPr sz="1600" dirty="0">
              <a:latin typeface="Times New Roman"/>
              <a:cs typeface="Times New Roman"/>
            </a:endParaRPr>
          </a:p>
          <a:p>
            <a:pPr marL="224154" indent="-21209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24790" algn="l"/>
              </a:tabLst>
            </a:pPr>
            <a:r>
              <a:rPr sz="1600" spc="-10" dirty="0">
                <a:latin typeface="Times New Roman"/>
                <a:cs typeface="Times New Roman"/>
              </a:rPr>
              <a:t>направления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5" dirty="0">
                <a:latin typeface="Times New Roman"/>
                <a:cs typeface="Times New Roman"/>
              </a:rPr>
              <a:t> задачи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КРР</a:t>
            </a:r>
            <a:endParaRPr sz="1600" dirty="0">
              <a:latin typeface="Times New Roman"/>
              <a:cs typeface="Times New Roman"/>
            </a:endParaRPr>
          </a:p>
          <a:p>
            <a:pPr marL="12700" marR="760730">
              <a:lnSpc>
                <a:spcPct val="100000"/>
              </a:lnSpc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Times New Roman"/>
                <a:cs typeface="Times New Roman"/>
              </a:rPr>
              <a:t>рабочую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программу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воспитания</a:t>
            </a:r>
          </a:p>
          <a:p>
            <a:pPr marL="224154" indent="-212090">
              <a:lnSpc>
                <a:spcPct val="100000"/>
              </a:lnSpc>
              <a:buFont typeface="Wingdings"/>
              <a:buChar char=""/>
              <a:tabLst>
                <a:tab pos="224790" algn="l"/>
              </a:tabLst>
            </a:pPr>
            <a:r>
              <a:rPr sz="1600" spc="-10" dirty="0">
                <a:latin typeface="Times New Roman"/>
                <a:cs typeface="Times New Roman"/>
              </a:rPr>
              <a:t>иные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материалы</a:t>
            </a:r>
            <a:endParaRPr sz="1600"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493764" y="2634995"/>
            <a:ext cx="2514600" cy="802005"/>
            <a:chOff x="6493764" y="2634995"/>
            <a:chExt cx="2514600" cy="802005"/>
          </a:xfrm>
        </p:grpSpPr>
        <p:sp>
          <p:nvSpPr>
            <p:cNvPr id="22" name="object 22"/>
            <p:cNvSpPr/>
            <p:nvPr/>
          </p:nvSpPr>
          <p:spPr>
            <a:xfrm>
              <a:off x="6501384" y="2642615"/>
              <a:ext cx="2499360" cy="786765"/>
            </a:xfrm>
            <a:custGeom>
              <a:avLst/>
              <a:gdLst/>
              <a:ahLst/>
              <a:cxnLst/>
              <a:rect l="l" t="t" r="r" b="b"/>
              <a:pathLst>
                <a:path w="2499359" h="786764">
                  <a:moveTo>
                    <a:pt x="2368295" y="0"/>
                  </a:moveTo>
                  <a:lnTo>
                    <a:pt x="131063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0" y="655320"/>
                  </a:lnTo>
                  <a:lnTo>
                    <a:pt x="10298" y="706338"/>
                  </a:lnTo>
                  <a:lnTo>
                    <a:pt x="38385" y="747998"/>
                  </a:lnTo>
                  <a:lnTo>
                    <a:pt x="80045" y="776085"/>
                  </a:lnTo>
                  <a:lnTo>
                    <a:pt x="131063" y="786384"/>
                  </a:lnTo>
                  <a:lnTo>
                    <a:pt x="2368295" y="786384"/>
                  </a:lnTo>
                  <a:lnTo>
                    <a:pt x="2419314" y="776085"/>
                  </a:lnTo>
                  <a:lnTo>
                    <a:pt x="2460974" y="747998"/>
                  </a:lnTo>
                  <a:lnTo>
                    <a:pt x="2489061" y="706338"/>
                  </a:lnTo>
                  <a:lnTo>
                    <a:pt x="2499360" y="655320"/>
                  </a:lnTo>
                  <a:lnTo>
                    <a:pt x="2499360" y="131063"/>
                  </a:lnTo>
                  <a:lnTo>
                    <a:pt x="2489061" y="80045"/>
                  </a:lnTo>
                  <a:lnTo>
                    <a:pt x="2460974" y="38385"/>
                  </a:lnTo>
                  <a:lnTo>
                    <a:pt x="2419314" y="10298"/>
                  </a:lnTo>
                  <a:lnTo>
                    <a:pt x="236829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01384" y="2642615"/>
              <a:ext cx="2499360" cy="786765"/>
            </a:xfrm>
            <a:custGeom>
              <a:avLst/>
              <a:gdLst/>
              <a:ahLst/>
              <a:cxnLst/>
              <a:rect l="l" t="t" r="r" b="b"/>
              <a:pathLst>
                <a:path w="2499359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3" y="0"/>
                  </a:lnTo>
                  <a:lnTo>
                    <a:pt x="2368295" y="0"/>
                  </a:lnTo>
                  <a:lnTo>
                    <a:pt x="2419314" y="10298"/>
                  </a:lnTo>
                  <a:lnTo>
                    <a:pt x="2460974" y="38385"/>
                  </a:lnTo>
                  <a:lnTo>
                    <a:pt x="2489061" y="80045"/>
                  </a:lnTo>
                  <a:lnTo>
                    <a:pt x="2499360" y="131063"/>
                  </a:lnTo>
                  <a:lnTo>
                    <a:pt x="2499360" y="655320"/>
                  </a:lnTo>
                  <a:lnTo>
                    <a:pt x="2489061" y="706338"/>
                  </a:lnTo>
                  <a:lnTo>
                    <a:pt x="2460974" y="747998"/>
                  </a:lnTo>
                  <a:lnTo>
                    <a:pt x="2419314" y="776085"/>
                  </a:lnTo>
                  <a:lnTo>
                    <a:pt x="2368295" y="786384"/>
                  </a:lnTo>
                  <a:lnTo>
                    <a:pt x="131063" y="786384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20"/>
                  </a:lnTo>
                  <a:lnTo>
                    <a:pt x="0" y="131063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56069" y="2742057"/>
            <a:ext cx="2193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8825" marR="5080" indent="-7467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3.</a:t>
            </a:r>
            <a:r>
              <a:rPr sz="1800" b="1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Организационный </a:t>
            </a:r>
            <a:r>
              <a:rPr sz="1800"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раздел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73011" y="3643884"/>
            <a:ext cx="2499360" cy="2929255"/>
          </a:xfrm>
          <a:custGeom>
            <a:avLst/>
            <a:gdLst/>
            <a:ahLst/>
            <a:cxnLst/>
            <a:rect l="l" t="t" r="r" b="b"/>
            <a:pathLst>
              <a:path w="2499359" h="2929254">
                <a:moveTo>
                  <a:pt x="0" y="416560"/>
                </a:moveTo>
                <a:lnTo>
                  <a:pt x="2803" y="367991"/>
                </a:lnTo>
                <a:lnTo>
                  <a:pt x="11004" y="321066"/>
                </a:lnTo>
                <a:lnTo>
                  <a:pt x="24291" y="276096"/>
                </a:lnTo>
                <a:lnTo>
                  <a:pt x="42350" y="233394"/>
                </a:lnTo>
                <a:lnTo>
                  <a:pt x="64868" y="193274"/>
                </a:lnTo>
                <a:lnTo>
                  <a:pt x="91533" y="156049"/>
                </a:lnTo>
                <a:lnTo>
                  <a:pt x="122031" y="122031"/>
                </a:lnTo>
                <a:lnTo>
                  <a:pt x="156049" y="91533"/>
                </a:lnTo>
                <a:lnTo>
                  <a:pt x="193274" y="64868"/>
                </a:lnTo>
                <a:lnTo>
                  <a:pt x="233394" y="42350"/>
                </a:lnTo>
                <a:lnTo>
                  <a:pt x="276096" y="24291"/>
                </a:lnTo>
                <a:lnTo>
                  <a:pt x="321066" y="11004"/>
                </a:lnTo>
                <a:lnTo>
                  <a:pt x="367991" y="2803"/>
                </a:lnTo>
                <a:lnTo>
                  <a:pt x="416560" y="0"/>
                </a:lnTo>
                <a:lnTo>
                  <a:pt x="2082800" y="0"/>
                </a:lnTo>
                <a:lnTo>
                  <a:pt x="2131368" y="2803"/>
                </a:lnTo>
                <a:lnTo>
                  <a:pt x="2178293" y="11004"/>
                </a:lnTo>
                <a:lnTo>
                  <a:pt x="2223263" y="24291"/>
                </a:lnTo>
                <a:lnTo>
                  <a:pt x="2265965" y="42350"/>
                </a:lnTo>
                <a:lnTo>
                  <a:pt x="2306085" y="64868"/>
                </a:lnTo>
                <a:lnTo>
                  <a:pt x="2343310" y="91533"/>
                </a:lnTo>
                <a:lnTo>
                  <a:pt x="2377328" y="122031"/>
                </a:lnTo>
                <a:lnTo>
                  <a:pt x="2407826" y="156049"/>
                </a:lnTo>
                <a:lnTo>
                  <a:pt x="2434491" y="193274"/>
                </a:lnTo>
                <a:lnTo>
                  <a:pt x="2457009" y="233394"/>
                </a:lnTo>
                <a:lnTo>
                  <a:pt x="2475068" y="276096"/>
                </a:lnTo>
                <a:lnTo>
                  <a:pt x="2488355" y="321066"/>
                </a:lnTo>
                <a:lnTo>
                  <a:pt x="2496556" y="367991"/>
                </a:lnTo>
                <a:lnTo>
                  <a:pt x="2499360" y="416560"/>
                </a:lnTo>
                <a:lnTo>
                  <a:pt x="2499360" y="2512555"/>
                </a:lnTo>
                <a:lnTo>
                  <a:pt x="2496556" y="2561137"/>
                </a:lnTo>
                <a:lnTo>
                  <a:pt x="2488355" y="2608073"/>
                </a:lnTo>
                <a:lnTo>
                  <a:pt x="2475068" y="2653050"/>
                </a:lnTo>
                <a:lnTo>
                  <a:pt x="2457009" y="2695756"/>
                </a:lnTo>
                <a:lnTo>
                  <a:pt x="2434491" y="2735877"/>
                </a:lnTo>
                <a:lnTo>
                  <a:pt x="2407826" y="2773102"/>
                </a:lnTo>
                <a:lnTo>
                  <a:pt x="2377328" y="2807119"/>
                </a:lnTo>
                <a:lnTo>
                  <a:pt x="2343310" y="2837613"/>
                </a:lnTo>
                <a:lnTo>
                  <a:pt x="2306085" y="2864274"/>
                </a:lnTo>
                <a:lnTo>
                  <a:pt x="2265965" y="2886788"/>
                </a:lnTo>
                <a:lnTo>
                  <a:pt x="2223263" y="2904843"/>
                </a:lnTo>
                <a:lnTo>
                  <a:pt x="2178293" y="2918126"/>
                </a:lnTo>
                <a:lnTo>
                  <a:pt x="2131368" y="2926325"/>
                </a:lnTo>
                <a:lnTo>
                  <a:pt x="2082800" y="2929128"/>
                </a:lnTo>
                <a:lnTo>
                  <a:pt x="416560" y="2929128"/>
                </a:lnTo>
                <a:lnTo>
                  <a:pt x="367991" y="2926325"/>
                </a:lnTo>
                <a:lnTo>
                  <a:pt x="321066" y="2918126"/>
                </a:lnTo>
                <a:lnTo>
                  <a:pt x="276096" y="2904843"/>
                </a:lnTo>
                <a:lnTo>
                  <a:pt x="233394" y="2886788"/>
                </a:lnTo>
                <a:lnTo>
                  <a:pt x="193274" y="2864274"/>
                </a:lnTo>
                <a:lnTo>
                  <a:pt x="156049" y="2837613"/>
                </a:lnTo>
                <a:lnTo>
                  <a:pt x="122031" y="2807119"/>
                </a:lnTo>
                <a:lnTo>
                  <a:pt x="91533" y="2773102"/>
                </a:lnTo>
                <a:lnTo>
                  <a:pt x="64868" y="2735877"/>
                </a:lnTo>
                <a:lnTo>
                  <a:pt x="42350" y="2695756"/>
                </a:lnTo>
                <a:lnTo>
                  <a:pt x="24291" y="2653050"/>
                </a:lnTo>
                <a:lnTo>
                  <a:pt x="11004" y="2608073"/>
                </a:lnTo>
                <a:lnTo>
                  <a:pt x="2803" y="2561137"/>
                </a:lnTo>
                <a:lnTo>
                  <a:pt x="0" y="2512555"/>
                </a:lnTo>
                <a:lnTo>
                  <a:pt x="0" y="416560"/>
                </a:lnTo>
                <a:close/>
              </a:path>
            </a:pathLst>
          </a:custGeom>
          <a:ln w="15240">
            <a:solidFill>
              <a:srgbClr val="781F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652006" y="3742435"/>
            <a:ext cx="229298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0565">
              <a:lnSpc>
                <a:spcPct val="100000"/>
              </a:lnSpc>
              <a:spcBef>
                <a:spcPts val="95"/>
              </a:spcBef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Содержит:</a:t>
            </a:r>
            <a:endParaRPr sz="1600">
              <a:latin typeface="Times New Roman"/>
              <a:cs typeface="Times New Roman"/>
            </a:endParaRPr>
          </a:p>
          <a:p>
            <a:pPr marL="224154" indent="-212090">
              <a:lnSpc>
                <a:spcPct val="100000"/>
              </a:lnSpc>
              <a:buFont typeface="Wingdings"/>
              <a:buChar char=""/>
              <a:tabLst>
                <a:tab pos="224790" algn="l"/>
              </a:tabLst>
            </a:pPr>
            <a:r>
              <a:rPr sz="1600" spc="-15" dirty="0">
                <a:latin typeface="Times New Roman"/>
                <a:cs typeface="Times New Roman"/>
              </a:rPr>
              <a:t>психолого-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педагогические, </a:t>
            </a:r>
            <a:r>
              <a:rPr sz="1600" spc="-10" dirty="0">
                <a:latin typeface="Times New Roman"/>
                <a:cs typeface="Times New Roman"/>
              </a:rPr>
              <a:t>кадровые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условия,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МТО</a:t>
            </a:r>
            <a:endParaRPr sz="1600">
              <a:latin typeface="Times New Roman"/>
              <a:cs typeface="Times New Roman"/>
            </a:endParaRPr>
          </a:p>
          <a:p>
            <a:pPr marL="224154" indent="-212090">
              <a:lnSpc>
                <a:spcPct val="100000"/>
              </a:lnSpc>
              <a:buFont typeface="Wingdings"/>
              <a:buChar char=""/>
              <a:tabLst>
                <a:tab pos="22479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примерный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режим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дня</a:t>
            </a:r>
            <a:endParaRPr sz="1600">
              <a:latin typeface="Times New Roman"/>
              <a:cs typeface="Times New Roman"/>
            </a:endParaRPr>
          </a:p>
          <a:p>
            <a:pPr marL="224154" indent="-212090">
              <a:lnSpc>
                <a:spcPct val="100000"/>
              </a:lnSpc>
              <a:buFont typeface="Wingdings"/>
              <a:buChar char=""/>
              <a:tabLst>
                <a:tab pos="22479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примерный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перечень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произведений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искусства</a:t>
            </a:r>
            <a:endParaRPr sz="1600">
              <a:latin typeface="Times New Roman"/>
              <a:cs typeface="Times New Roman"/>
            </a:endParaRPr>
          </a:p>
          <a:p>
            <a:pPr marL="12700" marR="67500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24790" algn="l"/>
              </a:tabLst>
            </a:pPr>
            <a:r>
              <a:rPr sz="1600" spc="-10" dirty="0">
                <a:latin typeface="Times New Roman"/>
                <a:cs typeface="Times New Roman"/>
              </a:rPr>
              <a:t>примерный 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календарный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план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воспитательной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работы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708"/>
            <a:ext cx="1366520" cy="508000"/>
          </a:xfrm>
          <a:custGeom>
            <a:avLst/>
            <a:gdLst/>
            <a:ahLst/>
            <a:cxnLst/>
            <a:rect l="l" t="t" r="r" b="b"/>
            <a:pathLst>
              <a:path w="1366520" h="508000">
                <a:moveTo>
                  <a:pt x="0" y="0"/>
                </a:moveTo>
                <a:lnTo>
                  <a:pt x="0" y="504316"/>
                </a:lnTo>
                <a:lnTo>
                  <a:pt x="1020241" y="507491"/>
                </a:lnTo>
                <a:lnTo>
                  <a:pt x="1120635" y="507491"/>
                </a:lnTo>
                <a:lnTo>
                  <a:pt x="1125270" y="502665"/>
                </a:lnTo>
                <a:lnTo>
                  <a:pt x="1126820" y="501141"/>
                </a:lnTo>
                <a:lnTo>
                  <a:pt x="1359408" y="269239"/>
                </a:lnTo>
                <a:lnTo>
                  <a:pt x="1366456" y="254952"/>
                </a:lnTo>
                <a:lnTo>
                  <a:pt x="1364694" y="247808"/>
                </a:lnTo>
                <a:lnTo>
                  <a:pt x="1359408" y="240664"/>
                </a:lnTo>
                <a:lnTo>
                  <a:pt x="1130261" y="11937"/>
                </a:lnTo>
                <a:lnTo>
                  <a:pt x="1125270" y="11937"/>
                </a:lnTo>
                <a:lnTo>
                  <a:pt x="1125270" y="7112"/>
                </a:lnTo>
                <a:lnTo>
                  <a:pt x="1120635" y="7112"/>
                </a:lnTo>
                <a:lnTo>
                  <a:pt x="1115822" y="2412"/>
                </a:lnTo>
                <a:lnTo>
                  <a:pt x="1020241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4417" y="365506"/>
            <a:ext cx="2035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ОП</a:t>
            </a:r>
            <a:r>
              <a:rPr sz="20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ДО</a:t>
            </a:r>
            <a:r>
              <a:rPr sz="2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включает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6324" y="1658111"/>
            <a:ext cx="733425" cy="635635"/>
          </a:xfrm>
          <a:custGeom>
            <a:avLst/>
            <a:gdLst/>
            <a:ahLst/>
            <a:cxnLst/>
            <a:rect l="l" t="t" r="r" b="b"/>
            <a:pathLst>
              <a:path w="733425" h="635635">
                <a:moveTo>
                  <a:pt x="390448" y="0"/>
                </a:moveTo>
                <a:lnTo>
                  <a:pt x="390448" y="158876"/>
                </a:lnTo>
                <a:lnTo>
                  <a:pt x="0" y="158876"/>
                </a:lnTo>
                <a:lnTo>
                  <a:pt x="0" y="476630"/>
                </a:lnTo>
                <a:lnTo>
                  <a:pt x="390448" y="476630"/>
                </a:lnTo>
                <a:lnTo>
                  <a:pt x="390448" y="635508"/>
                </a:lnTo>
                <a:lnTo>
                  <a:pt x="732942" y="317753"/>
                </a:lnTo>
                <a:lnTo>
                  <a:pt x="390448" y="0"/>
                </a:lnTo>
                <a:close/>
              </a:path>
            </a:pathLst>
          </a:custGeom>
          <a:solidFill>
            <a:srgbClr val="1A4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9852" y="2961132"/>
            <a:ext cx="734695" cy="664845"/>
          </a:xfrm>
          <a:custGeom>
            <a:avLst/>
            <a:gdLst/>
            <a:ahLst/>
            <a:cxnLst/>
            <a:rect l="l" t="t" r="r" b="b"/>
            <a:pathLst>
              <a:path w="734694" h="664845">
                <a:moveTo>
                  <a:pt x="391261" y="0"/>
                </a:moveTo>
                <a:lnTo>
                  <a:pt x="391261" y="166115"/>
                </a:lnTo>
                <a:lnTo>
                  <a:pt x="0" y="166115"/>
                </a:lnTo>
                <a:lnTo>
                  <a:pt x="0" y="498347"/>
                </a:lnTo>
                <a:lnTo>
                  <a:pt x="391261" y="498347"/>
                </a:lnTo>
                <a:lnTo>
                  <a:pt x="391261" y="664463"/>
                </a:lnTo>
                <a:lnTo>
                  <a:pt x="734466" y="332231"/>
                </a:lnTo>
                <a:lnTo>
                  <a:pt x="391261" y="0"/>
                </a:lnTo>
                <a:close/>
              </a:path>
            </a:pathLst>
          </a:custGeom>
          <a:solidFill>
            <a:srgbClr val="1A4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8803" y="1441703"/>
            <a:ext cx="3429000" cy="10668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160655" rIns="0" bIns="0" rtlCol="0">
            <a:spAutoFit/>
          </a:bodyPr>
          <a:lstStyle/>
          <a:p>
            <a:pPr marL="777240" marR="321310" indent="-495300">
              <a:lnSpc>
                <a:spcPct val="100000"/>
              </a:lnSpc>
              <a:spcBef>
                <a:spcPts val="1265"/>
              </a:spcBef>
            </a:pPr>
            <a:r>
              <a:rPr sz="2400" spc="-10" dirty="0">
                <a:latin typeface="Times New Roman"/>
                <a:cs typeface="Times New Roman"/>
              </a:rPr>
              <a:t>Учеб</a:t>
            </a:r>
            <a:r>
              <a:rPr sz="2400" spc="-15" dirty="0">
                <a:latin typeface="Times New Roman"/>
                <a:cs typeface="Times New Roman"/>
              </a:rPr>
              <a:t>н</a:t>
            </a:r>
            <a:r>
              <a:rPr sz="2400" spc="-10" dirty="0">
                <a:latin typeface="Times New Roman"/>
                <a:cs typeface="Times New Roman"/>
              </a:rPr>
              <a:t>о-ме</a:t>
            </a:r>
            <a:r>
              <a:rPr sz="2400" spc="-55" dirty="0">
                <a:latin typeface="Times New Roman"/>
                <a:cs typeface="Times New Roman"/>
              </a:rPr>
              <a:t>т</a:t>
            </a:r>
            <a:r>
              <a:rPr sz="2400" spc="-8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д</a:t>
            </a:r>
            <a:r>
              <a:rPr sz="2400" spc="-15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ч</a:t>
            </a:r>
            <a:r>
              <a:rPr sz="2400" spc="35" dirty="0">
                <a:latin typeface="Times New Roman"/>
                <a:cs typeface="Times New Roman"/>
              </a:rPr>
              <a:t>е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spc="-65" dirty="0">
                <a:latin typeface="Times New Roman"/>
                <a:cs typeface="Times New Roman"/>
              </a:rPr>
              <a:t>к</a:t>
            </a:r>
            <a:r>
              <a:rPr sz="2400" spc="-2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я  </a:t>
            </a:r>
            <a:r>
              <a:rPr sz="2400" spc="-5" dirty="0">
                <a:latin typeface="Times New Roman"/>
                <a:cs typeface="Times New Roman"/>
              </a:rPr>
              <a:t>документация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10996" y="2759964"/>
            <a:ext cx="2781300" cy="1066800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0350" rIns="0" bIns="0" rtlCol="0">
            <a:spAutoFit/>
          </a:bodyPr>
          <a:lstStyle/>
          <a:p>
            <a:pPr marL="177800">
              <a:lnSpc>
                <a:spcPct val="100000"/>
              </a:lnSpc>
              <a:spcBef>
                <a:spcPts val="2050"/>
              </a:spcBef>
            </a:pPr>
            <a:r>
              <a:rPr sz="2400" spc="-5" dirty="0">
                <a:latin typeface="Times New Roman"/>
                <a:cs typeface="Times New Roman"/>
              </a:rPr>
              <a:t>Иные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компоненты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56759" y="1891283"/>
            <a:ext cx="323215" cy="205740"/>
          </a:xfrm>
          <a:custGeom>
            <a:avLst/>
            <a:gdLst/>
            <a:ahLst/>
            <a:cxnLst/>
            <a:rect l="l" t="t" r="r" b="b"/>
            <a:pathLst>
              <a:path w="323214" h="205739">
                <a:moveTo>
                  <a:pt x="172085" y="0"/>
                </a:moveTo>
                <a:lnTo>
                  <a:pt x="172085" y="51435"/>
                </a:lnTo>
                <a:lnTo>
                  <a:pt x="0" y="51435"/>
                </a:lnTo>
                <a:lnTo>
                  <a:pt x="0" y="154304"/>
                </a:lnTo>
                <a:lnTo>
                  <a:pt x="172085" y="154304"/>
                </a:lnTo>
                <a:lnTo>
                  <a:pt x="172085" y="205739"/>
                </a:lnTo>
                <a:lnTo>
                  <a:pt x="323088" y="102869"/>
                </a:lnTo>
                <a:lnTo>
                  <a:pt x="172085" y="0"/>
                </a:lnTo>
                <a:close/>
              </a:path>
            </a:pathLst>
          </a:custGeom>
          <a:solidFill>
            <a:srgbClr val="1A4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5447" y="3191255"/>
            <a:ext cx="325120" cy="205740"/>
          </a:xfrm>
          <a:custGeom>
            <a:avLst/>
            <a:gdLst/>
            <a:ahLst/>
            <a:cxnLst/>
            <a:rect l="l" t="t" r="r" b="b"/>
            <a:pathLst>
              <a:path w="325120" h="205739">
                <a:moveTo>
                  <a:pt x="172847" y="0"/>
                </a:moveTo>
                <a:lnTo>
                  <a:pt x="172847" y="51435"/>
                </a:lnTo>
                <a:lnTo>
                  <a:pt x="0" y="51435"/>
                </a:lnTo>
                <a:lnTo>
                  <a:pt x="0" y="154305"/>
                </a:lnTo>
                <a:lnTo>
                  <a:pt x="172847" y="154305"/>
                </a:lnTo>
                <a:lnTo>
                  <a:pt x="172847" y="205740"/>
                </a:lnTo>
                <a:lnTo>
                  <a:pt x="324612" y="102870"/>
                </a:lnTo>
                <a:lnTo>
                  <a:pt x="172847" y="0"/>
                </a:lnTo>
                <a:close/>
              </a:path>
            </a:pathLst>
          </a:custGeom>
          <a:solidFill>
            <a:srgbClr val="1A4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84547" y="2680716"/>
            <a:ext cx="4459605" cy="147574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236854" marR="539115">
              <a:lnSpc>
                <a:spcPct val="100000"/>
              </a:lnSpc>
              <a:spcBef>
                <a:spcPts val="309"/>
              </a:spcBef>
              <a:buSzPct val="80555"/>
              <a:buChar char="-"/>
              <a:tabLst>
                <a:tab pos="356235" algn="l"/>
              </a:tabLst>
            </a:pPr>
            <a:r>
              <a:rPr sz="1800" spc="-15" dirty="0">
                <a:latin typeface="Times New Roman"/>
                <a:cs typeface="Times New Roman"/>
              </a:rPr>
              <a:t>планируемые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Times New Roman"/>
                <a:cs typeface="Times New Roman"/>
              </a:rPr>
              <a:t>результаты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реализации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программы,</a:t>
            </a:r>
            <a:endParaRPr sz="1800">
              <a:latin typeface="Times New Roman"/>
              <a:cs typeface="Times New Roman"/>
            </a:endParaRPr>
          </a:p>
          <a:p>
            <a:pPr marL="355600" indent="-119380">
              <a:lnSpc>
                <a:spcPct val="100000"/>
              </a:lnSpc>
              <a:buSzPct val="80555"/>
              <a:buChar char="-"/>
              <a:tabLst>
                <a:tab pos="356235" algn="l"/>
              </a:tabLst>
            </a:pPr>
            <a:r>
              <a:rPr sz="1800" spc="-20" dirty="0">
                <a:latin typeface="Times New Roman"/>
                <a:cs typeface="Times New Roman"/>
              </a:rPr>
              <a:t>педагогическая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диагностика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достижения</a:t>
            </a:r>
            <a:endParaRPr sz="1800">
              <a:latin typeface="Times New Roman"/>
              <a:cs typeface="Times New Roman"/>
            </a:endParaRPr>
          </a:p>
          <a:p>
            <a:pPr marL="236854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планируемых</a:t>
            </a:r>
            <a:r>
              <a:rPr sz="1800" spc="-50" dirty="0">
                <a:latin typeface="Times New Roman"/>
                <a:cs typeface="Times New Roman"/>
              </a:rPr>
              <a:t> результатов,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08404" y="4325111"/>
            <a:ext cx="7207250" cy="2298700"/>
          </a:xfrm>
          <a:prstGeom prst="rect">
            <a:avLst/>
          </a:prstGeom>
          <a:ln w="9144">
            <a:solidFill>
              <a:srgbClr val="001F5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0805" marR="941705">
              <a:lnSpc>
                <a:spcPct val="100000"/>
              </a:lnSpc>
              <a:spcBef>
                <a:spcPts val="300"/>
              </a:spcBef>
              <a:buSzPct val="80555"/>
              <a:buChar char="-"/>
              <a:tabLst>
                <a:tab pos="208915" algn="l"/>
              </a:tabLst>
            </a:pPr>
            <a:r>
              <a:rPr sz="1800" spc="-15" dirty="0">
                <a:latin typeface="Times New Roman"/>
                <a:cs typeface="Times New Roman"/>
              </a:rPr>
              <a:t>задачи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содержание </a:t>
            </a:r>
            <a:r>
              <a:rPr sz="1800" spc="-5" dirty="0">
                <a:latin typeface="Times New Roman"/>
                <a:cs typeface="Times New Roman"/>
              </a:rPr>
              <a:t>образования </a:t>
            </a:r>
            <a:r>
              <a:rPr sz="1800" spc="-10" dirty="0">
                <a:latin typeface="Times New Roman"/>
                <a:cs typeface="Times New Roman"/>
              </a:rPr>
              <a:t>(обучения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5" dirty="0">
                <a:latin typeface="Times New Roman"/>
                <a:cs typeface="Times New Roman"/>
              </a:rPr>
              <a:t>воспитания)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образовательным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областям,</a:t>
            </a:r>
            <a:endParaRPr sz="1800">
              <a:latin typeface="Times New Roman"/>
              <a:cs typeface="Times New Roman"/>
            </a:endParaRPr>
          </a:p>
          <a:p>
            <a:pPr marL="208279" indent="-118110">
              <a:lnSpc>
                <a:spcPct val="100000"/>
              </a:lnSpc>
              <a:buSzPct val="80555"/>
              <a:buChar char="-"/>
              <a:tabLst>
                <a:tab pos="208915" algn="l"/>
              </a:tabLst>
            </a:pPr>
            <a:r>
              <a:rPr sz="1800" spc="-10" dirty="0">
                <a:latin typeface="Times New Roman"/>
                <a:cs typeface="Times New Roman"/>
              </a:rPr>
              <a:t>вариативные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формы,</a:t>
            </a:r>
            <a:r>
              <a:rPr sz="1800" spc="5" dirty="0">
                <a:latin typeface="Times New Roman"/>
                <a:cs typeface="Times New Roman"/>
              </a:rPr>
              <a:t> способы,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методы </a:t>
            </a:r>
            <a:r>
              <a:rPr sz="1800" dirty="0">
                <a:latin typeface="Times New Roman"/>
                <a:cs typeface="Times New Roman"/>
              </a:rPr>
              <a:t>реализации </a:t>
            </a:r>
            <a:r>
              <a:rPr sz="1800" spc="-5" dirty="0">
                <a:latin typeface="Times New Roman"/>
                <a:cs typeface="Times New Roman"/>
              </a:rPr>
              <a:t>Программы,</a:t>
            </a:r>
            <a:endParaRPr sz="1800">
              <a:latin typeface="Times New Roman"/>
              <a:cs typeface="Times New Roman"/>
            </a:endParaRPr>
          </a:p>
          <a:p>
            <a:pPr marL="208279" indent="-118110">
              <a:lnSpc>
                <a:spcPct val="100000"/>
              </a:lnSpc>
              <a:buSzPct val="80555"/>
              <a:buChar char="-"/>
              <a:tabLst>
                <a:tab pos="208915" algn="l"/>
              </a:tabLst>
            </a:pPr>
            <a:r>
              <a:rPr sz="1800" spc="5" dirty="0">
                <a:latin typeface="Times New Roman"/>
                <a:cs typeface="Times New Roman"/>
              </a:rPr>
              <a:t>особенности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разных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видов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latin typeface="Times New Roman"/>
                <a:cs typeface="Times New Roman"/>
              </a:rPr>
              <a:t>культурных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практик,</a:t>
            </a:r>
            <a:endParaRPr sz="1800">
              <a:latin typeface="Times New Roman"/>
              <a:cs typeface="Times New Roman"/>
            </a:endParaRPr>
          </a:p>
          <a:p>
            <a:pPr marL="208279" indent="-118110">
              <a:lnSpc>
                <a:spcPct val="100000"/>
              </a:lnSpc>
              <a:buSzPct val="80555"/>
              <a:buChar char="-"/>
              <a:tabLst>
                <a:tab pos="208915" algn="l"/>
              </a:tabLst>
            </a:pPr>
            <a:r>
              <a:rPr sz="1800" spc="5" dirty="0">
                <a:latin typeface="Times New Roman"/>
                <a:cs typeface="Times New Roman"/>
              </a:rPr>
              <a:t>способы</a:t>
            </a:r>
            <a:r>
              <a:rPr sz="1800" dirty="0">
                <a:latin typeface="Times New Roman"/>
                <a:cs typeface="Times New Roman"/>
              </a:rPr>
              <a:t> 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направления поддержки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детской инициативы,</a:t>
            </a:r>
            <a:endParaRPr sz="1800">
              <a:latin typeface="Times New Roman"/>
              <a:cs typeface="Times New Roman"/>
            </a:endParaRPr>
          </a:p>
          <a:p>
            <a:pPr marL="90805" marR="255270">
              <a:lnSpc>
                <a:spcPct val="100000"/>
              </a:lnSpc>
              <a:buSzPct val="80555"/>
              <a:buChar char="-"/>
              <a:tabLst>
                <a:tab pos="208915" algn="l"/>
              </a:tabLst>
            </a:pPr>
            <a:r>
              <a:rPr sz="1800" spc="5" dirty="0">
                <a:latin typeface="Times New Roman"/>
                <a:cs typeface="Times New Roman"/>
              </a:rPr>
              <a:t>особенности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взаимодействия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педагогического</a:t>
            </a:r>
            <a:r>
              <a:rPr sz="1800" spc="-20" dirty="0">
                <a:latin typeface="Times New Roman"/>
                <a:cs typeface="Times New Roman"/>
              </a:rPr>
              <a:t> коллектива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семьями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обучающихся.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28644" y="3829430"/>
            <a:ext cx="309880" cy="217804"/>
          </a:xfrm>
          <a:custGeom>
            <a:avLst/>
            <a:gdLst/>
            <a:ahLst/>
            <a:cxnLst/>
            <a:rect l="l" t="t" r="r" b="b"/>
            <a:pathLst>
              <a:path w="309879" h="217804">
                <a:moveTo>
                  <a:pt x="48640" y="0"/>
                </a:moveTo>
                <a:lnTo>
                  <a:pt x="0" y="91059"/>
                </a:lnTo>
                <a:lnTo>
                  <a:pt x="152018" y="172339"/>
                </a:lnTo>
                <a:lnTo>
                  <a:pt x="127761" y="217805"/>
                </a:lnTo>
                <a:lnTo>
                  <a:pt x="309879" y="198120"/>
                </a:lnTo>
                <a:lnTo>
                  <a:pt x="225043" y="35814"/>
                </a:lnTo>
                <a:lnTo>
                  <a:pt x="200659" y="81280"/>
                </a:lnTo>
                <a:lnTo>
                  <a:pt x="48640" y="0"/>
                </a:lnTo>
                <a:close/>
              </a:path>
            </a:pathLst>
          </a:custGeom>
          <a:solidFill>
            <a:srgbClr val="1A4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5126" y="995553"/>
            <a:ext cx="35280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46835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рабочая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программа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воспитания,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примерный	</a:t>
            </a:r>
            <a:r>
              <a:rPr sz="1800" spc="-35" dirty="0">
                <a:latin typeface="Microsoft Sans Serif"/>
                <a:cs typeface="Microsoft Sans Serif"/>
              </a:rPr>
              <a:t>режим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-20" dirty="0">
                <a:latin typeface="Microsoft Sans Serif"/>
                <a:cs typeface="Microsoft Sans Serif"/>
              </a:rPr>
              <a:t> распорядок </a:t>
            </a:r>
            <a:r>
              <a:rPr sz="1800" spc="-459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дня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дошкольных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групп, 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календарный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план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Microsoft Sans Serif"/>
                <a:cs typeface="Microsoft Sans Serif"/>
              </a:rPr>
              <a:t>воспитательной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работы.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1426" y="1880082"/>
            <a:ext cx="4219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1675" marR="5080" indent="-689610">
              <a:lnSpc>
                <a:spcPct val="120000"/>
              </a:lnSpc>
              <a:spcBef>
                <a:spcPts val="100"/>
              </a:spcBef>
            </a:pPr>
            <a:r>
              <a:rPr b="0" spc="-10" dirty="0">
                <a:latin typeface="Times New Roman"/>
                <a:cs typeface="Times New Roman"/>
              </a:rPr>
              <a:t>Направления</a:t>
            </a:r>
            <a:r>
              <a:rPr b="0" spc="-5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обучения</a:t>
            </a:r>
            <a:r>
              <a:rPr b="0" spc="-1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и</a:t>
            </a:r>
            <a:r>
              <a:rPr b="0" spc="-10" dirty="0">
                <a:latin typeface="Times New Roman"/>
                <a:cs typeface="Times New Roman"/>
              </a:rPr>
              <a:t> </a:t>
            </a:r>
            <a:r>
              <a:rPr b="0" spc="5" dirty="0">
                <a:latin typeface="Times New Roman"/>
                <a:cs typeface="Times New Roman"/>
              </a:rPr>
              <a:t>воспитания</a:t>
            </a:r>
            <a:r>
              <a:rPr b="0" spc="2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– </a:t>
            </a:r>
            <a:r>
              <a:rPr b="0" spc="-484" dirty="0">
                <a:latin typeface="Times New Roman"/>
                <a:cs typeface="Times New Roman"/>
              </a:rPr>
              <a:t> </a:t>
            </a:r>
            <a:r>
              <a:rPr b="0" spc="-10" dirty="0">
                <a:latin typeface="Times New Roman"/>
                <a:cs typeface="Times New Roman"/>
              </a:rPr>
              <a:t>образовательные области: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530"/>
              </a:spcBef>
              <a:buFont typeface="Wingdings"/>
              <a:buChar char=""/>
              <a:tabLst>
                <a:tab pos="285750" algn="l"/>
              </a:tabLst>
            </a:pPr>
            <a:r>
              <a:rPr spc="-10" dirty="0"/>
              <a:t>«Физическое</a:t>
            </a:r>
            <a:r>
              <a:rPr spc="-5" dirty="0"/>
              <a:t> развитие»</a:t>
            </a:r>
          </a:p>
          <a:p>
            <a:pPr marL="341630" indent="-329565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341630" algn="l"/>
                <a:tab pos="342265" algn="l"/>
              </a:tabLst>
            </a:pPr>
            <a:r>
              <a:rPr spc="-5" dirty="0"/>
              <a:t>«Социально</a:t>
            </a:r>
            <a:r>
              <a:rPr spc="30" dirty="0"/>
              <a:t> </a:t>
            </a:r>
            <a:r>
              <a:rPr dirty="0"/>
              <a:t>–</a:t>
            </a:r>
            <a:r>
              <a:rPr spc="5" dirty="0"/>
              <a:t> </a:t>
            </a:r>
            <a:r>
              <a:rPr spc="-15" dirty="0"/>
              <a:t>коммуникативное</a:t>
            </a:r>
            <a:r>
              <a:rPr spc="-25" dirty="0"/>
              <a:t> </a:t>
            </a:r>
            <a:r>
              <a:rPr spc="-5" dirty="0"/>
              <a:t>развитие»</a:t>
            </a:r>
          </a:p>
          <a:p>
            <a:pPr marL="341630" indent="-329565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341630" algn="l"/>
                <a:tab pos="342265" algn="l"/>
              </a:tabLst>
            </a:pPr>
            <a:r>
              <a:rPr spc="-10" dirty="0"/>
              <a:t>«Познавательное</a:t>
            </a:r>
            <a:r>
              <a:rPr spc="10" dirty="0"/>
              <a:t> </a:t>
            </a:r>
            <a:r>
              <a:rPr spc="-5" dirty="0"/>
              <a:t>развитие»</a:t>
            </a:r>
          </a:p>
          <a:p>
            <a:pPr marL="341630" indent="-329565">
              <a:lnSpc>
                <a:spcPct val="100000"/>
              </a:lnSpc>
              <a:spcBef>
                <a:spcPts val="430"/>
              </a:spcBef>
              <a:buFont typeface="Wingdings"/>
              <a:buChar char=""/>
              <a:tabLst>
                <a:tab pos="341630" algn="l"/>
                <a:tab pos="342265" algn="l"/>
              </a:tabLst>
            </a:pPr>
            <a:r>
              <a:rPr spc="-15" dirty="0"/>
              <a:t>«Речевое</a:t>
            </a:r>
            <a:r>
              <a:rPr spc="-10" dirty="0"/>
              <a:t> </a:t>
            </a:r>
            <a:r>
              <a:rPr spc="-5" dirty="0"/>
              <a:t>развитие»</a:t>
            </a:r>
          </a:p>
          <a:p>
            <a:pPr marL="341630" indent="-329565">
              <a:lnSpc>
                <a:spcPct val="100000"/>
              </a:lnSpc>
              <a:spcBef>
                <a:spcPts val="434"/>
              </a:spcBef>
              <a:buFont typeface="Wingdings"/>
              <a:buChar char=""/>
              <a:tabLst>
                <a:tab pos="341630" algn="l"/>
                <a:tab pos="342265" algn="l"/>
              </a:tabLst>
            </a:pPr>
            <a:r>
              <a:rPr spc="-25" dirty="0"/>
              <a:t>«Художественно</a:t>
            </a:r>
            <a:r>
              <a:rPr spc="-30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5" dirty="0"/>
              <a:t>эстетическое</a:t>
            </a:r>
            <a:r>
              <a:rPr spc="-10" dirty="0"/>
              <a:t> </a:t>
            </a:r>
            <a:r>
              <a:rPr spc="-5" dirty="0"/>
              <a:t>развитие»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/>
          </a:p>
          <a:p>
            <a:pPr marL="12700">
              <a:lnSpc>
                <a:spcPct val="100000"/>
              </a:lnSpc>
            </a:pPr>
            <a:r>
              <a:rPr spc="-10" dirty="0"/>
              <a:t>рабочая</a:t>
            </a:r>
            <a:r>
              <a:rPr spc="-25" dirty="0"/>
              <a:t> </a:t>
            </a:r>
            <a:r>
              <a:rPr spc="-5" dirty="0"/>
              <a:t>программа</a:t>
            </a:r>
            <a:r>
              <a:rPr spc="-35" dirty="0"/>
              <a:t> </a:t>
            </a:r>
            <a:r>
              <a:rPr spc="5" dirty="0"/>
              <a:t>воспитания,</a:t>
            </a:r>
          </a:p>
          <a:p>
            <a:pPr marL="12700" marR="5080">
              <a:lnSpc>
                <a:spcPct val="100000"/>
              </a:lnSpc>
            </a:pPr>
            <a:r>
              <a:rPr spc="-5" dirty="0"/>
              <a:t>примерный</a:t>
            </a:r>
            <a:r>
              <a:rPr spc="10" dirty="0"/>
              <a:t> </a:t>
            </a:r>
            <a:r>
              <a:rPr dirty="0"/>
              <a:t>режим</a:t>
            </a:r>
            <a:r>
              <a:rPr spc="-15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5" dirty="0"/>
              <a:t>распорядок дня </a:t>
            </a:r>
            <a:r>
              <a:rPr spc="-15" dirty="0"/>
              <a:t>дошкольных</a:t>
            </a:r>
            <a:r>
              <a:rPr dirty="0"/>
              <a:t> </a:t>
            </a:r>
            <a:r>
              <a:rPr spc="-5" dirty="0"/>
              <a:t>групп, </a:t>
            </a:r>
            <a:r>
              <a:rPr spc="-434" dirty="0"/>
              <a:t> </a:t>
            </a:r>
            <a:r>
              <a:rPr spc="-5" dirty="0"/>
              <a:t>календарный план</a:t>
            </a:r>
            <a:r>
              <a:rPr dirty="0"/>
              <a:t> воспитательной</a:t>
            </a:r>
            <a:r>
              <a:rPr spc="-10" dirty="0"/>
              <a:t> </a:t>
            </a:r>
            <a:r>
              <a:rPr spc="-5" dirty="0"/>
              <a:t>работы.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49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1538</Words>
  <Application>Microsoft Office PowerPoint</Application>
  <PresentationFormat>Экран (4:3)</PresentationFormat>
  <Paragraphs>186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Microsoft Sans Serif</vt:lpstr>
      <vt:lpstr>Times New Roman</vt:lpstr>
      <vt:lpstr>Wingdings</vt:lpstr>
      <vt:lpstr>Office Theme</vt:lpstr>
      <vt:lpstr>Презентация PowerPoint</vt:lpstr>
      <vt:lpstr>Образовательная программа  дошкольного образовательного учреждения – локальный нормативный акт, определяющий содержание дошкольного  образования в дошкольном образовательном учреждении</vt:lpstr>
      <vt:lpstr>Программа</vt:lpstr>
      <vt:lpstr>Программа</vt:lpstr>
      <vt:lpstr>Презентация PowerPoint</vt:lpstr>
      <vt:lpstr>Программа состоит из</vt:lpstr>
      <vt:lpstr>Структура ОП ДО</vt:lpstr>
      <vt:lpstr>Презентация PowerPoint</vt:lpstr>
      <vt:lpstr>Направления обучения и воспитания –  образовательные области:</vt:lpstr>
      <vt:lpstr>Образовательная деятельность в ДОУ включает:</vt:lpstr>
      <vt:lpstr>материально-  технические</vt:lpstr>
      <vt:lpstr>Характеристика взаимодействия ДОУ  с семьями воспитанников</vt:lpstr>
      <vt:lpstr>Формы работы по взаимодействию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Краткая презентация  образовательной программы дошкольного образовательного учреждения (ОП ДО)</dc:title>
  <dc:creator>User</dc:creator>
  <cp:lastModifiedBy>raketa-19@outlook.com</cp:lastModifiedBy>
  <cp:revision>1</cp:revision>
  <dcterms:created xsi:type="dcterms:W3CDTF">2024-12-02T09:48:30Z</dcterms:created>
  <dcterms:modified xsi:type="dcterms:W3CDTF">2024-12-02T09:47:25Z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2024-12-02T00:00:00Z</vt:filetime>
  </property>
</Properties>
</file>